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6"/>
    <p:sldId id="257" r:id="rId47"/>
    <p:sldId id="258" r:id="rId48"/>
    <p:sldId id="259" r:id="rId49"/>
    <p:sldId id="260" r:id="rId50"/>
    <p:sldId id="261" r:id="rId5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chivo Black" charset="1" panose="020B0A03020202020B04"/>
      <p:regular r:id="rId10"/>
    </p:embeddedFont>
    <p:embeddedFont>
      <p:font typeface="Times New Roman" charset="1" panose="02030502070405020303"/>
      <p:regular r:id="rId11"/>
    </p:embeddedFont>
    <p:embeddedFont>
      <p:font typeface="Times New Roman Bold" charset="1" panose="02030802070405020303"/>
      <p:regular r:id="rId12"/>
    </p:embeddedFont>
    <p:embeddedFont>
      <p:font typeface="Times New Roman Italics" charset="1" panose="02030502070405090303"/>
      <p:regular r:id="rId13"/>
    </p:embeddedFont>
    <p:embeddedFont>
      <p:font typeface="Times New Roman Bold Italics" charset="1" panose="02030802070405090303"/>
      <p:regular r:id="rId14"/>
    </p:embeddedFont>
    <p:embeddedFont>
      <p:font typeface="Times New Roman Medium" charset="1" panose="02030502070405020303"/>
      <p:regular r:id="rId15"/>
    </p:embeddedFont>
    <p:embeddedFont>
      <p:font typeface="Times New Roman Medium Italics" charset="1" panose="02030502070405090303"/>
      <p:regular r:id="rId16"/>
    </p:embeddedFont>
    <p:embeddedFont>
      <p:font typeface="Times New Roman Semi-Bold" charset="1" panose="02030702070405020303"/>
      <p:regular r:id="rId17"/>
    </p:embeddedFont>
    <p:embeddedFont>
      <p:font typeface="Times New Roman Semi-Bold Italics" charset="1" panose="02030702070405090303"/>
      <p:regular r:id="rId18"/>
    </p:embeddedFont>
    <p:embeddedFont>
      <p:font typeface="Times New Roman Ultra-Bold" charset="1" panose="02030902070405020303"/>
      <p:regular r:id="rId19"/>
    </p:embeddedFont>
    <p:embeddedFont>
      <p:font typeface="Open Sans" charset="1" panose="020B0606030504020204"/>
      <p:regular r:id="rId20"/>
    </p:embeddedFont>
    <p:embeddedFont>
      <p:font typeface="Open Sans Bold" charset="1" panose="020B0806030504020204"/>
      <p:regular r:id="rId21"/>
    </p:embeddedFont>
    <p:embeddedFont>
      <p:font typeface="Open Sans Italics" charset="1" panose="020B0606030504020204"/>
      <p:regular r:id="rId22"/>
    </p:embeddedFont>
    <p:embeddedFont>
      <p:font typeface="Open Sans Bold Italics" charset="1" panose="020B0806030504020204"/>
      <p:regular r:id="rId23"/>
    </p:embeddedFont>
    <p:embeddedFont>
      <p:font typeface="Open Sans Light" charset="1" panose="020B0306030504020204"/>
      <p:regular r:id="rId24"/>
    </p:embeddedFont>
    <p:embeddedFont>
      <p:font typeface="Open Sans Light Italics" charset="1" panose="020B0306030504020204"/>
      <p:regular r:id="rId25"/>
    </p:embeddedFont>
    <p:embeddedFont>
      <p:font typeface="Open Sans Ultra-Bold" charset="1" panose="00000000000000000000"/>
      <p:regular r:id="rId26"/>
    </p:embeddedFont>
    <p:embeddedFont>
      <p:font typeface="Open Sans Ultra-Bold Italics" charset="1" panose="00000000000000000000"/>
      <p:regular r:id="rId27"/>
    </p:embeddedFont>
    <p:embeddedFont>
      <p:font typeface="Montserrat" charset="1" panose="00000500000000000000"/>
      <p:regular r:id="rId28"/>
    </p:embeddedFont>
    <p:embeddedFont>
      <p:font typeface="Montserrat Bold" charset="1" panose="00000800000000000000"/>
      <p:regular r:id="rId29"/>
    </p:embeddedFont>
    <p:embeddedFont>
      <p:font typeface="Montserrat Italics" charset="1" panose="00000500000000000000"/>
      <p:regular r:id="rId30"/>
    </p:embeddedFont>
    <p:embeddedFont>
      <p:font typeface="Montserrat Bold Italics" charset="1" panose="00000800000000000000"/>
      <p:regular r:id="rId31"/>
    </p:embeddedFont>
    <p:embeddedFont>
      <p:font typeface="Montserrat Thin" charset="1" panose="00000300000000000000"/>
      <p:regular r:id="rId32"/>
    </p:embeddedFont>
    <p:embeddedFont>
      <p:font typeface="Montserrat Thin Italics" charset="1" panose="00000300000000000000"/>
      <p:regular r:id="rId33"/>
    </p:embeddedFont>
    <p:embeddedFont>
      <p:font typeface="Montserrat Extra-Light" charset="1" panose="00000300000000000000"/>
      <p:regular r:id="rId34"/>
    </p:embeddedFont>
    <p:embeddedFont>
      <p:font typeface="Montserrat Extra-Light Italics" charset="1" panose="00000300000000000000"/>
      <p:regular r:id="rId35"/>
    </p:embeddedFont>
    <p:embeddedFont>
      <p:font typeface="Montserrat Light" charset="1" panose="00000400000000000000"/>
      <p:regular r:id="rId36"/>
    </p:embeddedFont>
    <p:embeddedFont>
      <p:font typeface="Montserrat Light Italics" charset="1" panose="00000400000000000000"/>
      <p:regular r:id="rId37"/>
    </p:embeddedFont>
    <p:embeddedFont>
      <p:font typeface="Montserrat Medium" charset="1" panose="00000600000000000000"/>
      <p:regular r:id="rId38"/>
    </p:embeddedFont>
    <p:embeddedFont>
      <p:font typeface="Montserrat Medium Italics" charset="1" panose="00000600000000000000"/>
      <p:regular r:id="rId39"/>
    </p:embeddedFont>
    <p:embeddedFont>
      <p:font typeface="Montserrat Semi-Bold" charset="1" panose="00000700000000000000"/>
      <p:regular r:id="rId40"/>
    </p:embeddedFont>
    <p:embeddedFont>
      <p:font typeface="Montserrat Semi-Bold Italics" charset="1" panose="00000700000000000000"/>
      <p:regular r:id="rId41"/>
    </p:embeddedFont>
    <p:embeddedFont>
      <p:font typeface="Montserrat Ultra-Bold" charset="1" panose="00000900000000000000"/>
      <p:regular r:id="rId42"/>
    </p:embeddedFont>
    <p:embeddedFont>
      <p:font typeface="Montserrat Ultra-Bold Italics" charset="1" panose="00000900000000000000"/>
      <p:regular r:id="rId43"/>
    </p:embeddedFont>
    <p:embeddedFont>
      <p:font typeface="Montserrat Heavy" charset="1" panose="00000A00000000000000"/>
      <p:regular r:id="rId44"/>
    </p:embeddedFont>
    <p:embeddedFont>
      <p:font typeface="Montserrat Heavy Italics" charset="1" panose="00000A0000000000000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slides/slide1.xml" Type="http://schemas.openxmlformats.org/officeDocument/2006/relationships/slide"/><Relationship Id="rId47" Target="slides/slide2.xml" Type="http://schemas.openxmlformats.org/officeDocument/2006/relationships/slide"/><Relationship Id="rId48" Target="slides/slide3.xml" Type="http://schemas.openxmlformats.org/officeDocument/2006/relationships/slide"/><Relationship Id="rId49" Target="slides/slide4.xml" Type="http://schemas.openxmlformats.org/officeDocument/2006/relationships/slide"/><Relationship Id="rId5" Target="tableStyles.xml" Type="http://schemas.openxmlformats.org/officeDocument/2006/relationships/tableStyles"/><Relationship Id="rId50" Target="slides/slide5.xml" Type="http://schemas.openxmlformats.org/officeDocument/2006/relationships/slide"/><Relationship Id="rId51" Target="slides/slide6.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13.png>
</file>

<file path=ppt/media/image14.svg>
</file>

<file path=ppt/media/image2.svg>
</file>

<file path=ppt/media/image3.pn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jpeg" Type="http://schemas.openxmlformats.org/officeDocument/2006/relationships/image"/><Relationship Id="rId7" Target="../media/image11.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983754" y="3046442"/>
            <a:ext cx="1878092" cy="1752614"/>
            <a:chOff x="0" y="0"/>
            <a:chExt cx="366573" cy="342081"/>
          </a:xfrm>
        </p:grpSpPr>
        <p:sp>
          <p:nvSpPr>
            <p:cNvPr name="Freeform 3" id="3"/>
            <p:cNvSpPr/>
            <p:nvPr/>
          </p:nvSpPr>
          <p:spPr>
            <a:xfrm flipH="false" flipV="false" rot="0">
              <a:off x="0" y="0"/>
              <a:ext cx="366573" cy="342081"/>
            </a:xfrm>
            <a:custGeom>
              <a:avLst/>
              <a:gdLst/>
              <a:ahLst/>
              <a:cxnLst/>
              <a:rect r="r" b="b" t="t" l="l"/>
              <a:pathLst>
                <a:path h="342081" w="366573">
                  <a:moveTo>
                    <a:pt x="171041" y="0"/>
                  </a:moveTo>
                  <a:lnTo>
                    <a:pt x="195532" y="0"/>
                  </a:lnTo>
                  <a:cubicBezTo>
                    <a:pt x="240895" y="0"/>
                    <a:pt x="284400" y="18020"/>
                    <a:pt x="316476" y="50097"/>
                  </a:cubicBezTo>
                  <a:cubicBezTo>
                    <a:pt x="348552" y="82173"/>
                    <a:pt x="366573" y="125678"/>
                    <a:pt x="366573" y="171041"/>
                  </a:cubicBezTo>
                  <a:lnTo>
                    <a:pt x="366573" y="171041"/>
                  </a:lnTo>
                  <a:cubicBezTo>
                    <a:pt x="366573" y="216403"/>
                    <a:pt x="348552" y="259908"/>
                    <a:pt x="316476" y="291985"/>
                  </a:cubicBezTo>
                  <a:cubicBezTo>
                    <a:pt x="284400" y="324061"/>
                    <a:pt x="240895" y="342081"/>
                    <a:pt x="195532" y="342081"/>
                  </a:cubicBezTo>
                  <a:lnTo>
                    <a:pt x="171041" y="342081"/>
                  </a:lnTo>
                  <a:cubicBezTo>
                    <a:pt x="125678" y="342081"/>
                    <a:pt x="82173" y="324061"/>
                    <a:pt x="50097" y="291985"/>
                  </a:cubicBezTo>
                  <a:cubicBezTo>
                    <a:pt x="18020" y="259908"/>
                    <a:pt x="0" y="216403"/>
                    <a:pt x="0" y="171041"/>
                  </a:cubicBezTo>
                  <a:lnTo>
                    <a:pt x="0" y="171041"/>
                  </a:lnTo>
                  <a:cubicBezTo>
                    <a:pt x="0" y="125678"/>
                    <a:pt x="18020" y="82173"/>
                    <a:pt x="50097" y="50097"/>
                  </a:cubicBezTo>
                  <a:cubicBezTo>
                    <a:pt x="82173" y="18020"/>
                    <a:pt x="125678" y="0"/>
                    <a:pt x="171041" y="0"/>
                  </a:cubicBezTo>
                  <a:close/>
                </a:path>
              </a:pathLst>
            </a:custGeom>
            <a:solidFill>
              <a:srgbClr val="000000"/>
            </a:solidFill>
          </p:spPr>
        </p:sp>
        <p:sp>
          <p:nvSpPr>
            <p:cNvPr name="TextBox 4" id="4"/>
            <p:cNvSpPr txBox="true"/>
            <p:nvPr/>
          </p:nvSpPr>
          <p:spPr>
            <a:xfrm>
              <a:off x="0" y="-152400"/>
              <a:ext cx="366573" cy="494481"/>
            </a:xfrm>
            <a:prstGeom prst="rect">
              <a:avLst/>
            </a:prstGeom>
          </p:spPr>
          <p:txBody>
            <a:bodyPr anchor="ctr" rtlCol="false" tIns="50800" lIns="50800" bIns="50800" rIns="50800"/>
            <a:lstStyle/>
            <a:p>
              <a:pPr algn="ctr">
                <a:lnSpc>
                  <a:spcPts val="5599"/>
                </a:lnSpc>
              </a:pPr>
              <a:r>
                <a:rPr lang="en-US" sz="3999">
                  <a:solidFill>
                    <a:srgbClr val="FFFFFF"/>
                  </a:solidFill>
                  <a:latin typeface="Times New Roman Bold"/>
                </a:rPr>
                <a:t>UML</a:t>
              </a:r>
            </a:p>
          </p:txBody>
        </p:sp>
      </p:grpSp>
      <p:grpSp>
        <p:nvGrpSpPr>
          <p:cNvPr name="Group 5" id="5"/>
          <p:cNvGrpSpPr/>
          <p:nvPr/>
        </p:nvGrpSpPr>
        <p:grpSpPr>
          <a:xfrm rot="0">
            <a:off x="-620392" y="-328150"/>
            <a:ext cx="19528784" cy="10943300"/>
            <a:chOff x="0" y="0"/>
            <a:chExt cx="26038378" cy="14591066"/>
          </a:xfrm>
        </p:grpSpPr>
        <p:sp>
          <p:nvSpPr>
            <p:cNvPr name="Freeform 6" id="6"/>
            <p:cNvSpPr/>
            <p:nvPr/>
          </p:nvSpPr>
          <p:spPr>
            <a:xfrm flipH="false" flipV="false" rot="0">
              <a:off x="0" y="0"/>
              <a:ext cx="13712331" cy="14569351"/>
            </a:xfrm>
            <a:custGeom>
              <a:avLst/>
              <a:gdLst/>
              <a:ahLst/>
              <a:cxnLst/>
              <a:rect r="r" b="b" t="t" l="l"/>
              <a:pathLst>
                <a:path h="14569351" w="13712331">
                  <a:moveTo>
                    <a:pt x="0" y="0"/>
                  </a:moveTo>
                  <a:lnTo>
                    <a:pt x="13712331" y="0"/>
                  </a:lnTo>
                  <a:lnTo>
                    <a:pt x="13712331" y="14569351"/>
                  </a:lnTo>
                  <a:lnTo>
                    <a:pt x="0" y="14569351"/>
                  </a:lnTo>
                  <a:lnTo>
                    <a:pt x="0" y="0"/>
                  </a:lnTo>
                  <a:close/>
                </a:path>
              </a:pathLst>
            </a:custGeom>
            <a:blipFill>
              <a:blip r:embed="rId2">
                <a:alphaModFix amt="9999"/>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2326048" y="21715"/>
              <a:ext cx="13712331" cy="14569351"/>
            </a:xfrm>
            <a:custGeom>
              <a:avLst/>
              <a:gdLst/>
              <a:ahLst/>
              <a:cxnLst/>
              <a:rect r="r" b="b" t="t" l="l"/>
              <a:pathLst>
                <a:path h="14569351" w="13712331">
                  <a:moveTo>
                    <a:pt x="0" y="0"/>
                  </a:moveTo>
                  <a:lnTo>
                    <a:pt x="13712330" y="0"/>
                  </a:lnTo>
                  <a:lnTo>
                    <a:pt x="13712330" y="14569351"/>
                  </a:lnTo>
                  <a:lnTo>
                    <a:pt x="0" y="14569351"/>
                  </a:lnTo>
                  <a:lnTo>
                    <a:pt x="0" y="0"/>
                  </a:lnTo>
                  <a:close/>
                </a:path>
              </a:pathLst>
            </a:custGeom>
            <a:blipFill>
              <a:blip r:embed="rId2">
                <a:alphaModFix amt="9999"/>
                <a:extLst>
                  <a:ext uri="{96DAC541-7B7A-43D3-8B79-37D633B846F1}">
                    <asvg:svgBlip xmlns:asvg="http://schemas.microsoft.com/office/drawing/2016/SVG/main" r:embed="rId3"/>
                  </a:ext>
                </a:extLst>
              </a:blip>
              <a:stretch>
                <a:fillRect l="0" t="0" r="0" b="0"/>
              </a:stretch>
            </a:blipFill>
          </p:spPr>
        </p:sp>
      </p:grpSp>
      <p:sp>
        <p:nvSpPr>
          <p:cNvPr name="Freeform 8" id="8"/>
          <p:cNvSpPr/>
          <p:nvPr/>
        </p:nvSpPr>
        <p:spPr>
          <a:xfrm flipH="false" flipV="false" rot="0">
            <a:off x="6762771" y="1281859"/>
            <a:ext cx="4762457" cy="3342379"/>
          </a:xfrm>
          <a:custGeom>
            <a:avLst/>
            <a:gdLst/>
            <a:ahLst/>
            <a:cxnLst/>
            <a:rect r="r" b="b" t="t" l="l"/>
            <a:pathLst>
              <a:path h="3342379" w="4762457">
                <a:moveTo>
                  <a:pt x="0" y="0"/>
                </a:moveTo>
                <a:lnTo>
                  <a:pt x="4762458" y="0"/>
                </a:lnTo>
                <a:lnTo>
                  <a:pt x="4762458" y="3342379"/>
                </a:lnTo>
                <a:lnTo>
                  <a:pt x="0" y="334237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9" id="9"/>
          <p:cNvGrpSpPr/>
          <p:nvPr/>
        </p:nvGrpSpPr>
        <p:grpSpPr>
          <a:xfrm rot="0">
            <a:off x="2983754" y="4532544"/>
            <a:ext cx="12320492" cy="3068751"/>
            <a:chOff x="0" y="0"/>
            <a:chExt cx="3244903" cy="808231"/>
          </a:xfrm>
        </p:grpSpPr>
        <p:sp>
          <p:nvSpPr>
            <p:cNvPr name="Freeform 10" id="10"/>
            <p:cNvSpPr/>
            <p:nvPr/>
          </p:nvSpPr>
          <p:spPr>
            <a:xfrm flipH="false" flipV="false" rot="0">
              <a:off x="0" y="0"/>
              <a:ext cx="3244903" cy="808231"/>
            </a:xfrm>
            <a:custGeom>
              <a:avLst/>
              <a:gdLst/>
              <a:ahLst/>
              <a:cxnLst/>
              <a:rect r="r" b="b" t="t" l="l"/>
              <a:pathLst>
                <a:path h="808231" w="3244903">
                  <a:moveTo>
                    <a:pt x="43986" y="0"/>
                  </a:moveTo>
                  <a:lnTo>
                    <a:pt x="3200917" y="0"/>
                  </a:lnTo>
                  <a:cubicBezTo>
                    <a:pt x="3212583" y="0"/>
                    <a:pt x="3223771" y="4634"/>
                    <a:pt x="3232020" y="12883"/>
                  </a:cubicBezTo>
                  <a:cubicBezTo>
                    <a:pt x="3240269" y="21132"/>
                    <a:pt x="3244903" y="32321"/>
                    <a:pt x="3244903" y="43986"/>
                  </a:cubicBezTo>
                  <a:lnTo>
                    <a:pt x="3244903" y="764244"/>
                  </a:lnTo>
                  <a:cubicBezTo>
                    <a:pt x="3244903" y="788537"/>
                    <a:pt x="3225210" y="808231"/>
                    <a:pt x="3200917" y="808231"/>
                  </a:cubicBezTo>
                  <a:lnTo>
                    <a:pt x="43986" y="808231"/>
                  </a:lnTo>
                  <a:cubicBezTo>
                    <a:pt x="32321" y="808231"/>
                    <a:pt x="21132" y="803596"/>
                    <a:pt x="12883" y="795347"/>
                  </a:cubicBezTo>
                  <a:cubicBezTo>
                    <a:pt x="4634" y="787098"/>
                    <a:pt x="0" y="775910"/>
                    <a:pt x="0" y="764244"/>
                  </a:cubicBezTo>
                  <a:lnTo>
                    <a:pt x="0" y="43986"/>
                  </a:lnTo>
                  <a:cubicBezTo>
                    <a:pt x="0" y="32321"/>
                    <a:pt x="4634" y="21132"/>
                    <a:pt x="12883" y="12883"/>
                  </a:cubicBezTo>
                  <a:cubicBezTo>
                    <a:pt x="21132" y="4634"/>
                    <a:pt x="32321" y="0"/>
                    <a:pt x="43986" y="0"/>
                  </a:cubicBezTo>
                  <a:close/>
                </a:path>
              </a:pathLst>
            </a:custGeom>
            <a:solidFill>
              <a:srgbClr val="FFFFFF"/>
            </a:solidFill>
            <a:ln w="47625" cap="rnd">
              <a:solidFill>
                <a:srgbClr val="000000"/>
              </a:solidFill>
              <a:prstDash val="solid"/>
              <a:round/>
            </a:ln>
          </p:spPr>
        </p:sp>
        <p:sp>
          <p:nvSpPr>
            <p:cNvPr name="TextBox 11" id="11"/>
            <p:cNvSpPr txBox="true"/>
            <p:nvPr/>
          </p:nvSpPr>
          <p:spPr>
            <a:xfrm>
              <a:off x="0" y="-38100"/>
              <a:ext cx="3244903" cy="846331"/>
            </a:xfrm>
            <a:prstGeom prst="rect">
              <a:avLst/>
            </a:prstGeom>
          </p:spPr>
          <p:txBody>
            <a:bodyPr anchor="ctr" rtlCol="false" tIns="50800" lIns="50800" bIns="50800" rIns="50800"/>
            <a:lstStyle/>
            <a:p>
              <a:pPr algn="ctr">
                <a:lnSpc>
                  <a:spcPts val="3359"/>
                </a:lnSpc>
              </a:pPr>
            </a:p>
          </p:txBody>
        </p:sp>
      </p:grpSp>
      <p:grpSp>
        <p:nvGrpSpPr>
          <p:cNvPr name="Group 12" id="12"/>
          <p:cNvGrpSpPr/>
          <p:nvPr/>
        </p:nvGrpSpPr>
        <p:grpSpPr>
          <a:xfrm rot="0">
            <a:off x="5981525" y="7101658"/>
            <a:ext cx="7194283" cy="1551241"/>
            <a:chOff x="0" y="0"/>
            <a:chExt cx="1894791" cy="408557"/>
          </a:xfrm>
        </p:grpSpPr>
        <p:sp>
          <p:nvSpPr>
            <p:cNvPr name="Freeform 13" id="13"/>
            <p:cNvSpPr/>
            <p:nvPr/>
          </p:nvSpPr>
          <p:spPr>
            <a:xfrm flipH="false" flipV="false" rot="0">
              <a:off x="0" y="0"/>
              <a:ext cx="1894791" cy="408557"/>
            </a:xfrm>
            <a:custGeom>
              <a:avLst/>
              <a:gdLst/>
              <a:ahLst/>
              <a:cxnLst/>
              <a:rect r="r" b="b" t="t" l="l"/>
              <a:pathLst>
                <a:path h="408557" w="1894791">
                  <a:moveTo>
                    <a:pt x="107612" y="0"/>
                  </a:moveTo>
                  <a:lnTo>
                    <a:pt x="1787179" y="0"/>
                  </a:lnTo>
                  <a:cubicBezTo>
                    <a:pt x="1815719" y="0"/>
                    <a:pt x="1843091" y="11338"/>
                    <a:pt x="1863272" y="31519"/>
                  </a:cubicBezTo>
                  <a:cubicBezTo>
                    <a:pt x="1883453" y="51700"/>
                    <a:pt x="1894791" y="79072"/>
                    <a:pt x="1894791" y="107612"/>
                  </a:cubicBezTo>
                  <a:lnTo>
                    <a:pt x="1894791" y="300945"/>
                  </a:lnTo>
                  <a:cubicBezTo>
                    <a:pt x="1894791" y="360378"/>
                    <a:pt x="1846611" y="408557"/>
                    <a:pt x="1787179" y="408557"/>
                  </a:cubicBezTo>
                  <a:lnTo>
                    <a:pt x="107612" y="408557"/>
                  </a:lnTo>
                  <a:cubicBezTo>
                    <a:pt x="79072" y="408557"/>
                    <a:pt x="51700" y="397220"/>
                    <a:pt x="31519" y="377039"/>
                  </a:cubicBezTo>
                  <a:cubicBezTo>
                    <a:pt x="11338" y="356857"/>
                    <a:pt x="0" y="329486"/>
                    <a:pt x="0" y="300945"/>
                  </a:cubicBezTo>
                  <a:lnTo>
                    <a:pt x="0" y="107612"/>
                  </a:lnTo>
                  <a:cubicBezTo>
                    <a:pt x="0" y="79072"/>
                    <a:pt x="11338" y="51700"/>
                    <a:pt x="31519" y="31519"/>
                  </a:cubicBezTo>
                  <a:cubicBezTo>
                    <a:pt x="51700" y="11338"/>
                    <a:pt x="79072" y="0"/>
                    <a:pt x="107612" y="0"/>
                  </a:cubicBezTo>
                  <a:close/>
                </a:path>
              </a:pathLst>
            </a:custGeom>
            <a:solidFill>
              <a:srgbClr val="000000"/>
            </a:solidFill>
          </p:spPr>
        </p:sp>
        <p:sp>
          <p:nvSpPr>
            <p:cNvPr name="TextBox 14" id="14"/>
            <p:cNvSpPr txBox="true"/>
            <p:nvPr/>
          </p:nvSpPr>
          <p:spPr>
            <a:xfrm>
              <a:off x="0" y="-104775"/>
              <a:ext cx="1894791" cy="513332"/>
            </a:xfrm>
            <a:prstGeom prst="rect">
              <a:avLst/>
            </a:prstGeom>
          </p:spPr>
          <p:txBody>
            <a:bodyPr anchor="ctr" rtlCol="false" tIns="50800" lIns="50800" bIns="50800" rIns="50800"/>
            <a:lstStyle/>
            <a:p>
              <a:pPr algn="ctr">
                <a:lnSpc>
                  <a:spcPts val="3779"/>
                </a:lnSpc>
              </a:pPr>
              <a:r>
                <a:rPr lang="en-US" sz="2699">
                  <a:solidFill>
                    <a:srgbClr val="FFFFFF"/>
                  </a:solidFill>
                  <a:latin typeface="Times New Roman"/>
                </a:rPr>
                <a:t>M Fadlan Syakur 222310017</a:t>
              </a:r>
            </a:p>
            <a:p>
              <a:pPr algn="ctr">
                <a:lnSpc>
                  <a:spcPts val="3779"/>
                </a:lnSpc>
              </a:pPr>
              <a:r>
                <a:rPr lang="en-US" sz="2699">
                  <a:solidFill>
                    <a:srgbClr val="FFFFFF"/>
                  </a:solidFill>
                  <a:latin typeface="Times New Roman"/>
                </a:rPr>
                <a:t>Fikri Maulana 222310027</a:t>
              </a:r>
            </a:p>
            <a:p>
              <a:pPr algn="ctr">
                <a:lnSpc>
                  <a:spcPts val="3779"/>
                </a:lnSpc>
              </a:pPr>
              <a:r>
                <a:rPr lang="en-US" sz="2699">
                  <a:solidFill>
                    <a:srgbClr val="FFFFFF"/>
                  </a:solidFill>
                  <a:latin typeface="Times New Roman"/>
                </a:rPr>
                <a:t>Reyhan Javier Rachman 222310011</a:t>
              </a:r>
            </a:p>
          </p:txBody>
        </p:sp>
      </p:grpSp>
      <p:sp>
        <p:nvSpPr>
          <p:cNvPr name="Freeform 15" id="15"/>
          <p:cNvSpPr/>
          <p:nvPr/>
        </p:nvSpPr>
        <p:spPr>
          <a:xfrm flipH="false" flipV="false" rot="-623281">
            <a:off x="16172499" y="6926557"/>
            <a:ext cx="979600" cy="932367"/>
          </a:xfrm>
          <a:custGeom>
            <a:avLst/>
            <a:gdLst/>
            <a:ahLst/>
            <a:cxnLst/>
            <a:rect r="r" b="b" t="t" l="l"/>
            <a:pathLst>
              <a:path h="932367" w="979600">
                <a:moveTo>
                  <a:pt x="0" y="0"/>
                </a:moveTo>
                <a:lnTo>
                  <a:pt x="979600" y="0"/>
                </a:lnTo>
                <a:lnTo>
                  <a:pt x="979600" y="932368"/>
                </a:lnTo>
                <a:lnTo>
                  <a:pt x="0" y="932368"/>
                </a:lnTo>
                <a:lnTo>
                  <a:pt x="0" y="0"/>
                </a:lnTo>
                <a:close/>
              </a:path>
            </a:pathLst>
          </a:custGeom>
          <a:blipFill>
            <a:blip r:embed="rId6">
              <a:extLst>
                <a:ext uri="{96DAC541-7B7A-43D3-8B79-37D633B846F1}">
                  <asvg:svgBlip xmlns:asvg="http://schemas.microsoft.com/office/drawing/2016/SVG/main" r:embed="rId7"/>
                </a:ext>
              </a:extLst>
            </a:blip>
            <a:stretch>
              <a:fillRect l="-368614" t="-53448" r="0" b="-287879"/>
            </a:stretch>
          </a:blipFill>
        </p:spPr>
      </p:sp>
      <p:sp>
        <p:nvSpPr>
          <p:cNvPr name="TextBox 16" id="16"/>
          <p:cNvSpPr txBox="true"/>
          <p:nvPr/>
        </p:nvSpPr>
        <p:spPr>
          <a:xfrm rot="0">
            <a:off x="2983754" y="5296402"/>
            <a:ext cx="12320492" cy="1616076"/>
          </a:xfrm>
          <a:prstGeom prst="rect">
            <a:avLst/>
          </a:prstGeom>
        </p:spPr>
        <p:txBody>
          <a:bodyPr anchor="t" rtlCol="false" tIns="0" lIns="0" bIns="0" rIns="0">
            <a:spAutoFit/>
          </a:bodyPr>
          <a:lstStyle/>
          <a:p>
            <a:pPr algn="ctr">
              <a:lnSpc>
                <a:spcPts val="4180"/>
              </a:lnSpc>
            </a:pPr>
            <a:r>
              <a:rPr lang="en-US" sz="4400">
                <a:solidFill>
                  <a:srgbClr val="000000"/>
                </a:solidFill>
                <a:latin typeface="Archivo Black"/>
              </a:rPr>
              <a:t>Analisis Kualitas Performa Aplikasi Digital  Banking menggunakan Framework Iso 25010</a:t>
            </a:r>
          </a:p>
        </p:txBody>
      </p:sp>
      <p:sp>
        <p:nvSpPr>
          <p:cNvPr name="Freeform 17" id="17"/>
          <p:cNvSpPr/>
          <p:nvPr/>
        </p:nvSpPr>
        <p:spPr>
          <a:xfrm flipH="false" flipV="false" rot="1059145">
            <a:off x="1587081" y="1369299"/>
            <a:ext cx="979600" cy="932367"/>
          </a:xfrm>
          <a:custGeom>
            <a:avLst/>
            <a:gdLst/>
            <a:ahLst/>
            <a:cxnLst/>
            <a:rect r="r" b="b" t="t" l="l"/>
            <a:pathLst>
              <a:path h="932367" w="979600">
                <a:moveTo>
                  <a:pt x="0" y="0"/>
                </a:moveTo>
                <a:lnTo>
                  <a:pt x="979601" y="0"/>
                </a:lnTo>
                <a:lnTo>
                  <a:pt x="979601" y="932368"/>
                </a:lnTo>
                <a:lnTo>
                  <a:pt x="0" y="932368"/>
                </a:lnTo>
                <a:lnTo>
                  <a:pt x="0" y="0"/>
                </a:lnTo>
                <a:close/>
              </a:path>
            </a:pathLst>
          </a:custGeom>
          <a:blipFill>
            <a:blip r:embed="rId6">
              <a:extLst>
                <a:ext uri="{96DAC541-7B7A-43D3-8B79-37D633B846F1}">
                  <asvg:svgBlip xmlns:asvg="http://schemas.microsoft.com/office/drawing/2016/SVG/main" r:embed="rId7"/>
                </a:ext>
              </a:extLst>
            </a:blip>
            <a:stretch>
              <a:fillRect l="-368614" t="-53448" r="0" b="-287879"/>
            </a:stretch>
          </a:blipFill>
        </p:spPr>
      </p:sp>
      <p:grpSp>
        <p:nvGrpSpPr>
          <p:cNvPr name="Group 18" id="18"/>
          <p:cNvGrpSpPr>
            <a:grpSpLocks noChangeAspect="true"/>
          </p:cNvGrpSpPr>
          <p:nvPr/>
        </p:nvGrpSpPr>
        <p:grpSpPr>
          <a:xfrm rot="-8560145">
            <a:off x="1294592" y="8276081"/>
            <a:ext cx="762339" cy="323324"/>
            <a:chOff x="0" y="0"/>
            <a:chExt cx="2527300" cy="1071880"/>
          </a:xfrm>
        </p:grpSpPr>
        <p:sp>
          <p:nvSpPr>
            <p:cNvPr name="Freeform 19" id="19"/>
            <p:cNvSpPr/>
            <p:nvPr/>
          </p:nvSpPr>
          <p:spPr>
            <a:xfrm flipH="false" flipV="false" rot="0">
              <a:off x="0" y="0"/>
              <a:ext cx="2527300" cy="1071880"/>
            </a:xfrm>
            <a:custGeom>
              <a:avLst/>
              <a:gdLst/>
              <a:ahLst/>
              <a:cxnLst/>
              <a:rect r="r" b="b" t="t" l="l"/>
              <a:pathLst>
                <a:path h="1071880" w="2527300">
                  <a:moveTo>
                    <a:pt x="260350" y="1071880"/>
                  </a:moveTo>
                  <a:lnTo>
                    <a:pt x="0" y="914400"/>
                  </a:lnTo>
                  <a:lnTo>
                    <a:pt x="524510" y="48260"/>
                  </a:lnTo>
                  <a:lnTo>
                    <a:pt x="941070" y="516890"/>
                  </a:lnTo>
                  <a:lnTo>
                    <a:pt x="1245870" y="0"/>
                  </a:lnTo>
                  <a:lnTo>
                    <a:pt x="1604010" y="500380"/>
                  </a:lnTo>
                  <a:lnTo>
                    <a:pt x="1941830" y="15240"/>
                  </a:lnTo>
                  <a:lnTo>
                    <a:pt x="2527300" y="787400"/>
                  </a:lnTo>
                  <a:lnTo>
                    <a:pt x="2284730" y="971550"/>
                  </a:lnTo>
                  <a:lnTo>
                    <a:pt x="1951990" y="533400"/>
                  </a:lnTo>
                  <a:lnTo>
                    <a:pt x="1607820" y="1028700"/>
                  </a:lnTo>
                  <a:lnTo>
                    <a:pt x="1271270" y="557530"/>
                  </a:lnTo>
                  <a:lnTo>
                    <a:pt x="990600" y="1031240"/>
                  </a:lnTo>
                  <a:lnTo>
                    <a:pt x="571500" y="560070"/>
                  </a:lnTo>
                  <a:close/>
                </a:path>
              </a:pathLst>
            </a:custGeom>
            <a:solidFill>
              <a:srgbClr val="000000"/>
            </a:solidFill>
          </p:spPr>
        </p:sp>
      </p:grpSp>
      <p:grpSp>
        <p:nvGrpSpPr>
          <p:cNvPr name="Group 20" id="20"/>
          <p:cNvGrpSpPr>
            <a:grpSpLocks noChangeAspect="true"/>
          </p:cNvGrpSpPr>
          <p:nvPr/>
        </p:nvGrpSpPr>
        <p:grpSpPr>
          <a:xfrm rot="8100000">
            <a:off x="15897290" y="4637394"/>
            <a:ext cx="762339" cy="323324"/>
            <a:chOff x="0" y="0"/>
            <a:chExt cx="2527300" cy="1071880"/>
          </a:xfrm>
        </p:grpSpPr>
        <p:sp>
          <p:nvSpPr>
            <p:cNvPr name="Freeform 21" id="21"/>
            <p:cNvSpPr/>
            <p:nvPr/>
          </p:nvSpPr>
          <p:spPr>
            <a:xfrm flipH="false" flipV="false" rot="0">
              <a:off x="0" y="0"/>
              <a:ext cx="2527300" cy="1071880"/>
            </a:xfrm>
            <a:custGeom>
              <a:avLst/>
              <a:gdLst/>
              <a:ahLst/>
              <a:cxnLst/>
              <a:rect r="r" b="b" t="t" l="l"/>
              <a:pathLst>
                <a:path h="1071880" w="2527300">
                  <a:moveTo>
                    <a:pt x="260350" y="1071880"/>
                  </a:moveTo>
                  <a:lnTo>
                    <a:pt x="0" y="914400"/>
                  </a:lnTo>
                  <a:lnTo>
                    <a:pt x="524510" y="48260"/>
                  </a:lnTo>
                  <a:lnTo>
                    <a:pt x="941070" y="516890"/>
                  </a:lnTo>
                  <a:lnTo>
                    <a:pt x="1245870" y="0"/>
                  </a:lnTo>
                  <a:lnTo>
                    <a:pt x="1604010" y="500380"/>
                  </a:lnTo>
                  <a:lnTo>
                    <a:pt x="1941830" y="15240"/>
                  </a:lnTo>
                  <a:lnTo>
                    <a:pt x="2527300" y="787400"/>
                  </a:lnTo>
                  <a:lnTo>
                    <a:pt x="2284730" y="971550"/>
                  </a:lnTo>
                  <a:lnTo>
                    <a:pt x="1951990" y="533400"/>
                  </a:lnTo>
                  <a:lnTo>
                    <a:pt x="1607820" y="1028700"/>
                  </a:lnTo>
                  <a:lnTo>
                    <a:pt x="1271270" y="557530"/>
                  </a:lnTo>
                  <a:lnTo>
                    <a:pt x="990600" y="1031240"/>
                  </a:lnTo>
                  <a:lnTo>
                    <a:pt x="571500" y="560070"/>
                  </a:lnTo>
                  <a:close/>
                </a:path>
              </a:pathLst>
            </a:custGeom>
            <a:solidFill>
              <a:srgbClr val="000000"/>
            </a:solidFill>
          </p:spPr>
        </p:sp>
      </p:grpSp>
      <p:grpSp>
        <p:nvGrpSpPr>
          <p:cNvPr name="Group 22" id="22"/>
          <p:cNvGrpSpPr/>
          <p:nvPr/>
        </p:nvGrpSpPr>
        <p:grpSpPr>
          <a:xfrm rot="0">
            <a:off x="775541" y="6339563"/>
            <a:ext cx="506318" cy="506318"/>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a:solidFill>
                <a:srgbClr val="000000"/>
              </a:solid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3359"/>
                </a:lnSpc>
              </a:pPr>
            </a:p>
          </p:txBody>
        </p:sp>
      </p:grpSp>
      <p:grpSp>
        <p:nvGrpSpPr>
          <p:cNvPr name="Group 25" id="25"/>
          <p:cNvGrpSpPr/>
          <p:nvPr/>
        </p:nvGrpSpPr>
        <p:grpSpPr>
          <a:xfrm rot="0">
            <a:off x="16752982" y="1028700"/>
            <a:ext cx="506318" cy="506318"/>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a:solidFill>
                <a:srgbClr val="000000"/>
              </a:solidFill>
              <a:prstDash val="solid"/>
              <a:miter/>
            </a:ln>
          </p:spPr>
        </p:sp>
        <p:sp>
          <p:nvSpPr>
            <p:cNvPr name="TextBox 27" id="27"/>
            <p:cNvSpPr txBox="true"/>
            <p:nvPr/>
          </p:nvSpPr>
          <p:spPr>
            <a:xfrm>
              <a:off x="76200" y="38100"/>
              <a:ext cx="660400" cy="698500"/>
            </a:xfrm>
            <a:prstGeom prst="rect">
              <a:avLst/>
            </a:prstGeom>
          </p:spPr>
          <p:txBody>
            <a:bodyPr anchor="ctr" rtlCol="false" tIns="50800" lIns="50800" bIns="50800" rIns="50800"/>
            <a:lstStyle/>
            <a:p>
              <a:pPr algn="ctr">
                <a:lnSpc>
                  <a:spcPts val="335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20392" y="-328150"/>
            <a:ext cx="19528784" cy="10943300"/>
            <a:chOff x="0" y="0"/>
            <a:chExt cx="26038378" cy="14591066"/>
          </a:xfrm>
        </p:grpSpPr>
        <p:sp>
          <p:nvSpPr>
            <p:cNvPr name="Freeform 3" id="3"/>
            <p:cNvSpPr/>
            <p:nvPr/>
          </p:nvSpPr>
          <p:spPr>
            <a:xfrm flipH="false" flipV="false" rot="0">
              <a:off x="0" y="0"/>
              <a:ext cx="13712331" cy="14569351"/>
            </a:xfrm>
            <a:custGeom>
              <a:avLst/>
              <a:gdLst/>
              <a:ahLst/>
              <a:cxnLst/>
              <a:rect r="r" b="b" t="t" l="l"/>
              <a:pathLst>
                <a:path h="14569351" w="13712331">
                  <a:moveTo>
                    <a:pt x="0" y="0"/>
                  </a:moveTo>
                  <a:lnTo>
                    <a:pt x="13712331" y="0"/>
                  </a:lnTo>
                  <a:lnTo>
                    <a:pt x="13712331" y="14569351"/>
                  </a:lnTo>
                  <a:lnTo>
                    <a:pt x="0" y="14569351"/>
                  </a:lnTo>
                  <a:lnTo>
                    <a:pt x="0" y="0"/>
                  </a:lnTo>
                  <a:close/>
                </a:path>
              </a:pathLst>
            </a:custGeom>
            <a:blipFill>
              <a:blip r:embed="rId2">
                <a:alphaModFix amt="9999"/>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2326048" y="21715"/>
              <a:ext cx="13712331" cy="14569351"/>
            </a:xfrm>
            <a:custGeom>
              <a:avLst/>
              <a:gdLst/>
              <a:ahLst/>
              <a:cxnLst/>
              <a:rect r="r" b="b" t="t" l="l"/>
              <a:pathLst>
                <a:path h="14569351" w="13712331">
                  <a:moveTo>
                    <a:pt x="0" y="0"/>
                  </a:moveTo>
                  <a:lnTo>
                    <a:pt x="13712330" y="0"/>
                  </a:lnTo>
                  <a:lnTo>
                    <a:pt x="13712330" y="14569351"/>
                  </a:lnTo>
                  <a:lnTo>
                    <a:pt x="0" y="14569351"/>
                  </a:lnTo>
                  <a:lnTo>
                    <a:pt x="0" y="0"/>
                  </a:lnTo>
                  <a:close/>
                </a:path>
              </a:pathLst>
            </a:custGeom>
            <a:blipFill>
              <a:blip r:embed="rId2">
                <a:alphaModFix amt="9999"/>
                <a:extLst>
                  <a:ext uri="{96DAC541-7B7A-43D3-8B79-37D633B846F1}">
                    <asvg:svgBlip xmlns:asvg="http://schemas.microsoft.com/office/drawing/2016/SVG/main" r:embed="rId3"/>
                  </a:ext>
                </a:extLst>
              </a:blip>
              <a:stretch>
                <a:fillRect l="0" t="0" r="0" b="0"/>
              </a:stretch>
            </a:blipFill>
          </p:spPr>
        </p:sp>
      </p:grpSp>
      <p:sp>
        <p:nvSpPr>
          <p:cNvPr name="TextBox 5" id="5"/>
          <p:cNvSpPr txBox="true"/>
          <p:nvPr/>
        </p:nvSpPr>
        <p:spPr>
          <a:xfrm rot="0">
            <a:off x="1220258" y="2879090"/>
            <a:ext cx="15847483" cy="5033645"/>
          </a:xfrm>
          <a:prstGeom prst="rect">
            <a:avLst/>
          </a:prstGeom>
        </p:spPr>
        <p:txBody>
          <a:bodyPr anchor="t" rtlCol="false" tIns="0" lIns="0" bIns="0" rIns="0">
            <a:spAutoFit/>
          </a:bodyPr>
          <a:lstStyle/>
          <a:p>
            <a:pPr>
              <a:lnSpc>
                <a:spcPts val="4480"/>
              </a:lnSpc>
            </a:pPr>
            <a:r>
              <a:rPr lang="en-US" sz="3200">
                <a:solidFill>
                  <a:srgbClr val="000000"/>
                </a:solidFill>
                <a:latin typeface="Open Sans Bold"/>
              </a:rPr>
              <a:t>UML (Unified Modeling Language) adalah bahasa visual untuk memodelkan dan merancang sistem perangkat lunak.</a:t>
            </a:r>
          </a:p>
          <a:p>
            <a:pPr>
              <a:lnSpc>
                <a:spcPts val="4480"/>
              </a:lnSpc>
            </a:pPr>
          </a:p>
          <a:p>
            <a:pPr>
              <a:lnSpc>
                <a:spcPts val="4480"/>
              </a:lnSpc>
            </a:pPr>
            <a:r>
              <a:rPr lang="en-US" sz="3200">
                <a:solidFill>
                  <a:srgbClr val="000000"/>
                </a:solidFill>
                <a:latin typeface="Open Sans Bold"/>
              </a:rPr>
              <a:t>Tujuan pembuatan UML adalah untuk menyediakan bahasa standar yang dapat digunakan untuk memodelkan berbagai aspek sistem perangkat lunak, termasuk struktur, perilaku, dan interaksinya dengan lingkungan. UML juga bertujuan untuk meningkatkan komunikasi dan pemahaman antara berbagai pemangku kepentingan dalam pengembangan sistem perangkat lunak, seperti analis, perancang, pengembang, dan pengguna</a:t>
            </a:r>
          </a:p>
        </p:txBody>
      </p:sp>
      <p:sp>
        <p:nvSpPr>
          <p:cNvPr name="TextBox 6" id="6"/>
          <p:cNvSpPr txBox="true"/>
          <p:nvPr/>
        </p:nvSpPr>
        <p:spPr>
          <a:xfrm rot="0">
            <a:off x="1028700" y="1200150"/>
            <a:ext cx="9464753" cy="923925"/>
          </a:xfrm>
          <a:prstGeom prst="rect">
            <a:avLst/>
          </a:prstGeom>
        </p:spPr>
        <p:txBody>
          <a:bodyPr anchor="t" rtlCol="false" tIns="0" lIns="0" bIns="0" rIns="0">
            <a:spAutoFit/>
          </a:bodyPr>
          <a:lstStyle/>
          <a:p>
            <a:pPr>
              <a:lnSpc>
                <a:spcPts val="6839"/>
              </a:lnSpc>
            </a:pPr>
            <a:r>
              <a:rPr lang="en-US" sz="7200">
                <a:solidFill>
                  <a:srgbClr val="000000"/>
                </a:solidFill>
                <a:latin typeface="Archivo Black"/>
              </a:rPr>
              <a:t>Pengertian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725238">
            <a:off x="16226396" y="8688132"/>
            <a:ext cx="1730073" cy="1646655"/>
          </a:xfrm>
          <a:custGeom>
            <a:avLst/>
            <a:gdLst/>
            <a:ahLst/>
            <a:cxnLst/>
            <a:rect r="r" b="b" t="t" l="l"/>
            <a:pathLst>
              <a:path h="1646655" w="1730073">
                <a:moveTo>
                  <a:pt x="0" y="0"/>
                </a:moveTo>
                <a:lnTo>
                  <a:pt x="1730073" y="0"/>
                </a:lnTo>
                <a:lnTo>
                  <a:pt x="1730073" y="1646655"/>
                </a:lnTo>
                <a:lnTo>
                  <a:pt x="0" y="1646655"/>
                </a:lnTo>
                <a:lnTo>
                  <a:pt x="0" y="0"/>
                </a:lnTo>
                <a:close/>
              </a:path>
            </a:pathLst>
          </a:custGeom>
          <a:blipFill>
            <a:blip r:embed="rId2">
              <a:extLst>
                <a:ext uri="{96DAC541-7B7A-43D3-8B79-37D633B846F1}">
                  <asvg:svgBlip xmlns:asvg="http://schemas.microsoft.com/office/drawing/2016/SVG/main" r:embed="rId3"/>
                </a:ext>
              </a:extLst>
            </a:blip>
            <a:stretch>
              <a:fillRect l="-368614" t="-53448" r="0" b="-287879"/>
            </a:stretch>
          </a:blipFill>
        </p:spPr>
      </p:sp>
      <p:grpSp>
        <p:nvGrpSpPr>
          <p:cNvPr name="Group 3" id="3"/>
          <p:cNvGrpSpPr>
            <a:grpSpLocks noChangeAspect="true"/>
          </p:cNvGrpSpPr>
          <p:nvPr/>
        </p:nvGrpSpPr>
        <p:grpSpPr>
          <a:xfrm rot="-8682234">
            <a:off x="8762831" y="1702838"/>
            <a:ext cx="762339" cy="323324"/>
            <a:chOff x="0" y="0"/>
            <a:chExt cx="2527300" cy="1071880"/>
          </a:xfrm>
        </p:grpSpPr>
        <p:sp>
          <p:nvSpPr>
            <p:cNvPr name="Freeform 4" id="4"/>
            <p:cNvSpPr/>
            <p:nvPr/>
          </p:nvSpPr>
          <p:spPr>
            <a:xfrm flipH="false" flipV="false" rot="0">
              <a:off x="0" y="0"/>
              <a:ext cx="2527300" cy="1071880"/>
            </a:xfrm>
            <a:custGeom>
              <a:avLst/>
              <a:gdLst/>
              <a:ahLst/>
              <a:cxnLst/>
              <a:rect r="r" b="b" t="t" l="l"/>
              <a:pathLst>
                <a:path h="1071880" w="2527300">
                  <a:moveTo>
                    <a:pt x="260350" y="1071880"/>
                  </a:moveTo>
                  <a:lnTo>
                    <a:pt x="0" y="914400"/>
                  </a:lnTo>
                  <a:lnTo>
                    <a:pt x="524510" y="48260"/>
                  </a:lnTo>
                  <a:lnTo>
                    <a:pt x="941070" y="516890"/>
                  </a:lnTo>
                  <a:lnTo>
                    <a:pt x="1245870" y="0"/>
                  </a:lnTo>
                  <a:lnTo>
                    <a:pt x="1604010" y="500380"/>
                  </a:lnTo>
                  <a:lnTo>
                    <a:pt x="1941830" y="15240"/>
                  </a:lnTo>
                  <a:lnTo>
                    <a:pt x="2527300" y="787400"/>
                  </a:lnTo>
                  <a:lnTo>
                    <a:pt x="2284730" y="971550"/>
                  </a:lnTo>
                  <a:lnTo>
                    <a:pt x="1951990" y="533400"/>
                  </a:lnTo>
                  <a:lnTo>
                    <a:pt x="1607820" y="1028700"/>
                  </a:lnTo>
                  <a:lnTo>
                    <a:pt x="1271270" y="557530"/>
                  </a:lnTo>
                  <a:lnTo>
                    <a:pt x="990600" y="1031240"/>
                  </a:lnTo>
                  <a:lnTo>
                    <a:pt x="571500" y="560070"/>
                  </a:lnTo>
                  <a:close/>
                </a:path>
              </a:pathLst>
            </a:custGeom>
            <a:solidFill>
              <a:srgbClr val="FFFFFF"/>
            </a:solidFill>
          </p:spPr>
        </p:sp>
      </p:grpSp>
      <p:grpSp>
        <p:nvGrpSpPr>
          <p:cNvPr name="Group 5" id="5"/>
          <p:cNvGrpSpPr>
            <a:grpSpLocks noChangeAspect="true"/>
          </p:cNvGrpSpPr>
          <p:nvPr/>
        </p:nvGrpSpPr>
        <p:grpSpPr>
          <a:xfrm rot="8910078">
            <a:off x="16878131" y="1013658"/>
            <a:ext cx="762339" cy="323324"/>
            <a:chOff x="0" y="0"/>
            <a:chExt cx="2527300" cy="1071880"/>
          </a:xfrm>
        </p:grpSpPr>
        <p:sp>
          <p:nvSpPr>
            <p:cNvPr name="Freeform 6" id="6"/>
            <p:cNvSpPr/>
            <p:nvPr/>
          </p:nvSpPr>
          <p:spPr>
            <a:xfrm flipH="false" flipV="false" rot="0">
              <a:off x="0" y="0"/>
              <a:ext cx="2527300" cy="1071880"/>
            </a:xfrm>
            <a:custGeom>
              <a:avLst/>
              <a:gdLst/>
              <a:ahLst/>
              <a:cxnLst/>
              <a:rect r="r" b="b" t="t" l="l"/>
              <a:pathLst>
                <a:path h="1071880" w="2527300">
                  <a:moveTo>
                    <a:pt x="260350" y="1071880"/>
                  </a:moveTo>
                  <a:lnTo>
                    <a:pt x="0" y="914400"/>
                  </a:lnTo>
                  <a:lnTo>
                    <a:pt x="524510" y="48260"/>
                  </a:lnTo>
                  <a:lnTo>
                    <a:pt x="941070" y="516890"/>
                  </a:lnTo>
                  <a:lnTo>
                    <a:pt x="1245870" y="0"/>
                  </a:lnTo>
                  <a:lnTo>
                    <a:pt x="1604010" y="500380"/>
                  </a:lnTo>
                  <a:lnTo>
                    <a:pt x="1941830" y="15240"/>
                  </a:lnTo>
                  <a:lnTo>
                    <a:pt x="2527300" y="787400"/>
                  </a:lnTo>
                  <a:lnTo>
                    <a:pt x="2284730" y="971550"/>
                  </a:lnTo>
                  <a:lnTo>
                    <a:pt x="1951990" y="533400"/>
                  </a:lnTo>
                  <a:lnTo>
                    <a:pt x="1607820" y="1028700"/>
                  </a:lnTo>
                  <a:lnTo>
                    <a:pt x="1271270" y="557530"/>
                  </a:lnTo>
                  <a:lnTo>
                    <a:pt x="990600" y="1031240"/>
                  </a:lnTo>
                  <a:lnTo>
                    <a:pt x="571500" y="560070"/>
                  </a:lnTo>
                  <a:close/>
                </a:path>
              </a:pathLst>
            </a:custGeom>
            <a:solidFill>
              <a:srgbClr val="FFFFFF"/>
            </a:solidFill>
          </p:spPr>
        </p:sp>
      </p:grpSp>
      <p:grpSp>
        <p:nvGrpSpPr>
          <p:cNvPr name="Group 7" id="7"/>
          <p:cNvGrpSpPr/>
          <p:nvPr/>
        </p:nvGrpSpPr>
        <p:grpSpPr>
          <a:xfrm rot="0">
            <a:off x="11719847" y="2186303"/>
            <a:ext cx="506318" cy="50631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a:solidFill>
                <a:srgbClr val="000000"/>
              </a:solidFill>
              <a:prstDash val="solid"/>
              <a:miter/>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3359"/>
                </a:lnSpc>
              </a:pPr>
            </a:p>
          </p:txBody>
        </p:sp>
      </p:grpSp>
      <p:grpSp>
        <p:nvGrpSpPr>
          <p:cNvPr name="Group 10" id="10"/>
          <p:cNvGrpSpPr/>
          <p:nvPr/>
        </p:nvGrpSpPr>
        <p:grpSpPr>
          <a:xfrm rot="0">
            <a:off x="522382" y="4185235"/>
            <a:ext cx="506318" cy="50631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a:solidFill>
                <a:srgbClr val="000000"/>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3359"/>
                </a:lnSpc>
              </a:pPr>
            </a:p>
          </p:txBody>
        </p:sp>
      </p:grpSp>
      <p:grpSp>
        <p:nvGrpSpPr>
          <p:cNvPr name="Group 13" id="13"/>
          <p:cNvGrpSpPr/>
          <p:nvPr/>
        </p:nvGrpSpPr>
        <p:grpSpPr>
          <a:xfrm rot="0">
            <a:off x="10213295" y="9005141"/>
            <a:ext cx="506318" cy="506318"/>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a:solidFill>
                <a:srgbClr val="000000"/>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3359"/>
                </a:lnSpc>
              </a:pPr>
            </a:p>
          </p:txBody>
        </p:sp>
      </p:grpSp>
      <p:sp>
        <p:nvSpPr>
          <p:cNvPr name="AutoShape 16" id="16"/>
          <p:cNvSpPr/>
          <p:nvPr/>
        </p:nvSpPr>
        <p:spPr>
          <a:xfrm flipH="true">
            <a:off x="1738548" y="2439462"/>
            <a:ext cx="0" cy="5257800"/>
          </a:xfrm>
          <a:prstGeom prst="line">
            <a:avLst/>
          </a:prstGeom>
          <a:ln cap="flat" w="38100">
            <a:solidFill>
              <a:srgbClr val="000000"/>
            </a:solidFill>
            <a:prstDash val="solid"/>
            <a:headEnd type="none" len="sm" w="sm"/>
            <a:tailEnd type="none" len="sm" w="sm"/>
          </a:ln>
        </p:spPr>
      </p:sp>
      <p:sp>
        <p:nvSpPr>
          <p:cNvPr name="AutoShape 17" id="17"/>
          <p:cNvSpPr/>
          <p:nvPr/>
        </p:nvSpPr>
        <p:spPr>
          <a:xfrm flipH="true">
            <a:off x="7912014" y="2397811"/>
            <a:ext cx="0" cy="5257800"/>
          </a:xfrm>
          <a:prstGeom prst="line">
            <a:avLst/>
          </a:prstGeom>
          <a:ln cap="flat" w="38100">
            <a:solidFill>
              <a:srgbClr val="000000"/>
            </a:solidFill>
            <a:prstDash val="solid"/>
            <a:headEnd type="none" len="sm" w="sm"/>
            <a:tailEnd type="none" len="sm" w="sm"/>
          </a:ln>
        </p:spPr>
      </p:sp>
      <p:sp>
        <p:nvSpPr>
          <p:cNvPr name="Freeform 18" id="18"/>
          <p:cNvSpPr/>
          <p:nvPr/>
        </p:nvSpPr>
        <p:spPr>
          <a:xfrm flipH="false" flipV="false" rot="0">
            <a:off x="775541" y="2037138"/>
            <a:ext cx="7773897" cy="7312733"/>
          </a:xfrm>
          <a:custGeom>
            <a:avLst/>
            <a:gdLst/>
            <a:ahLst/>
            <a:cxnLst/>
            <a:rect r="r" b="b" t="t" l="l"/>
            <a:pathLst>
              <a:path h="7312733" w="7773897">
                <a:moveTo>
                  <a:pt x="0" y="0"/>
                </a:moveTo>
                <a:lnTo>
                  <a:pt x="7773896" y="0"/>
                </a:lnTo>
                <a:lnTo>
                  <a:pt x="7773896" y="7312733"/>
                </a:lnTo>
                <a:lnTo>
                  <a:pt x="0" y="7312733"/>
                </a:lnTo>
                <a:lnTo>
                  <a:pt x="0" y="0"/>
                </a:lnTo>
                <a:close/>
              </a:path>
            </a:pathLst>
          </a:custGeom>
          <a:blipFill>
            <a:blip r:embed="rId4"/>
            <a:stretch>
              <a:fillRect l="0" t="0" r="0" b="0"/>
            </a:stretch>
          </a:blipFill>
        </p:spPr>
      </p:sp>
      <p:sp>
        <p:nvSpPr>
          <p:cNvPr name="TextBox 19" id="19"/>
          <p:cNvSpPr txBox="true"/>
          <p:nvPr/>
        </p:nvSpPr>
        <p:spPr>
          <a:xfrm rot="0">
            <a:off x="522382" y="900569"/>
            <a:ext cx="7370582" cy="963930"/>
          </a:xfrm>
          <a:prstGeom prst="rect">
            <a:avLst/>
          </a:prstGeom>
        </p:spPr>
        <p:txBody>
          <a:bodyPr anchor="t" rtlCol="false" tIns="0" lIns="0" bIns="0" rIns="0">
            <a:spAutoFit/>
          </a:bodyPr>
          <a:lstStyle/>
          <a:p>
            <a:pPr>
              <a:lnSpc>
                <a:spcPts val="7200"/>
              </a:lnSpc>
            </a:pPr>
            <a:r>
              <a:rPr lang="en-US" sz="7200">
                <a:solidFill>
                  <a:srgbClr val="FFFFFF"/>
                </a:solidFill>
                <a:latin typeface="Archivo Black Heavy"/>
              </a:rPr>
              <a:t>USE CASE</a:t>
            </a:r>
          </a:p>
        </p:txBody>
      </p:sp>
      <p:sp>
        <p:nvSpPr>
          <p:cNvPr name="TextBox 20" id="20"/>
          <p:cNvSpPr txBox="true"/>
          <p:nvPr/>
        </p:nvSpPr>
        <p:spPr>
          <a:xfrm rot="0">
            <a:off x="9389569" y="2382312"/>
            <a:ext cx="8720129" cy="5314950"/>
          </a:xfrm>
          <a:prstGeom prst="rect">
            <a:avLst/>
          </a:prstGeom>
        </p:spPr>
        <p:txBody>
          <a:bodyPr anchor="t" rtlCol="false" tIns="0" lIns="0" bIns="0" rIns="0">
            <a:spAutoFit/>
          </a:bodyPr>
          <a:lstStyle/>
          <a:p>
            <a:pPr algn="just">
              <a:lnSpc>
                <a:spcPts val="4200"/>
              </a:lnSpc>
            </a:pPr>
            <a:r>
              <a:rPr lang="en-US" sz="3000">
                <a:solidFill>
                  <a:srgbClr val="FFFFFF"/>
                </a:solidFill>
                <a:latin typeface="Open Sans"/>
              </a:rPr>
              <a:t>Use case di samping menunjukan dengan responder mengisi quesioner. Quesioner ini berisi beberapa pertanyaan yang berkaitan dengan suatu hal, Setelah responder mengisi quesioner, maka sistem akan menghitung skor berdasarkan jawaban yang diberikan.</a:t>
            </a:r>
          </a:p>
          <a:p>
            <a:pPr algn="just" marL="647702" indent="-323851" lvl="1">
              <a:lnSpc>
                <a:spcPts val="4200"/>
              </a:lnSpc>
              <a:buFont typeface="Arial"/>
              <a:buChar char="•"/>
            </a:pPr>
            <a:r>
              <a:rPr lang="en-US" sz="3000">
                <a:solidFill>
                  <a:srgbClr val="FFFFFF"/>
                </a:solidFill>
                <a:latin typeface="Open Sans"/>
              </a:rPr>
              <a:t>terdapat 4 proses yaitu (Mengisi quesioner, Daftar pertanyaan, Calculate Score, dan Rekomendasi Score)</a:t>
            </a:r>
          </a:p>
          <a:p>
            <a:pPr algn="just">
              <a:lnSpc>
                <a:spcPts val="4200"/>
              </a:lnSpc>
            </a:pPr>
            <a:r>
              <a:rPr lang="en-US" sz="3000">
                <a:solidFill>
                  <a:srgbClr val="FFFFFF"/>
                </a:solidFill>
                <a:latin typeface="Open Sans"/>
              </a:rPr>
              <a:t>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10611" y="9086850"/>
            <a:ext cx="19220011" cy="1845969"/>
            <a:chOff x="0" y="0"/>
            <a:chExt cx="5062061" cy="486181"/>
          </a:xfrm>
        </p:grpSpPr>
        <p:sp>
          <p:nvSpPr>
            <p:cNvPr name="Freeform 3" id="3"/>
            <p:cNvSpPr/>
            <p:nvPr/>
          </p:nvSpPr>
          <p:spPr>
            <a:xfrm flipH="false" flipV="false" rot="0">
              <a:off x="0" y="0"/>
              <a:ext cx="5062060" cy="486181"/>
            </a:xfrm>
            <a:custGeom>
              <a:avLst/>
              <a:gdLst/>
              <a:ahLst/>
              <a:cxnLst/>
              <a:rect r="r" b="b" t="t" l="l"/>
              <a:pathLst>
                <a:path h="486181" w="5062060">
                  <a:moveTo>
                    <a:pt x="0" y="0"/>
                  </a:moveTo>
                  <a:lnTo>
                    <a:pt x="5062060" y="0"/>
                  </a:lnTo>
                  <a:lnTo>
                    <a:pt x="5062060" y="486181"/>
                  </a:lnTo>
                  <a:lnTo>
                    <a:pt x="0" y="486181"/>
                  </a:lnTo>
                  <a:close/>
                </a:path>
              </a:pathLst>
            </a:custGeom>
            <a:solidFill>
              <a:srgbClr val="000000"/>
            </a:solidFill>
            <a:ln cap="sq">
              <a:noFill/>
              <a:prstDash val="solid"/>
              <a:miter/>
            </a:ln>
          </p:spPr>
        </p:sp>
        <p:sp>
          <p:nvSpPr>
            <p:cNvPr name="TextBox 4" id="4"/>
            <p:cNvSpPr txBox="true"/>
            <p:nvPr/>
          </p:nvSpPr>
          <p:spPr>
            <a:xfrm>
              <a:off x="0" y="-38100"/>
              <a:ext cx="5062061" cy="524281"/>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725238">
            <a:off x="1115461" y="833336"/>
            <a:ext cx="979600" cy="932367"/>
          </a:xfrm>
          <a:custGeom>
            <a:avLst/>
            <a:gdLst/>
            <a:ahLst/>
            <a:cxnLst/>
            <a:rect r="r" b="b" t="t" l="l"/>
            <a:pathLst>
              <a:path h="932367" w="979600">
                <a:moveTo>
                  <a:pt x="0" y="0"/>
                </a:moveTo>
                <a:lnTo>
                  <a:pt x="979600" y="0"/>
                </a:lnTo>
                <a:lnTo>
                  <a:pt x="979600" y="932367"/>
                </a:lnTo>
                <a:lnTo>
                  <a:pt x="0" y="932367"/>
                </a:lnTo>
                <a:lnTo>
                  <a:pt x="0" y="0"/>
                </a:lnTo>
                <a:close/>
              </a:path>
            </a:pathLst>
          </a:custGeom>
          <a:blipFill>
            <a:blip r:embed="rId2">
              <a:extLst>
                <a:ext uri="{96DAC541-7B7A-43D3-8B79-37D633B846F1}">
                  <asvg:svgBlip xmlns:asvg="http://schemas.microsoft.com/office/drawing/2016/SVG/main" r:embed="rId3"/>
                </a:ext>
              </a:extLst>
            </a:blip>
            <a:stretch>
              <a:fillRect l="-368614" t="-53448" r="0" b="-287879"/>
            </a:stretch>
          </a:blipFill>
        </p:spPr>
      </p:sp>
      <p:grpSp>
        <p:nvGrpSpPr>
          <p:cNvPr name="Group 6" id="6"/>
          <p:cNvGrpSpPr>
            <a:grpSpLocks noChangeAspect="true"/>
          </p:cNvGrpSpPr>
          <p:nvPr/>
        </p:nvGrpSpPr>
        <p:grpSpPr>
          <a:xfrm rot="-8682234">
            <a:off x="6158404" y="6900223"/>
            <a:ext cx="762339" cy="323324"/>
            <a:chOff x="0" y="0"/>
            <a:chExt cx="2527300" cy="1071880"/>
          </a:xfrm>
        </p:grpSpPr>
        <p:sp>
          <p:nvSpPr>
            <p:cNvPr name="Freeform 7" id="7"/>
            <p:cNvSpPr/>
            <p:nvPr/>
          </p:nvSpPr>
          <p:spPr>
            <a:xfrm flipH="false" flipV="false" rot="0">
              <a:off x="0" y="0"/>
              <a:ext cx="2527300" cy="1071880"/>
            </a:xfrm>
            <a:custGeom>
              <a:avLst/>
              <a:gdLst/>
              <a:ahLst/>
              <a:cxnLst/>
              <a:rect r="r" b="b" t="t" l="l"/>
              <a:pathLst>
                <a:path h="1071880" w="2527300">
                  <a:moveTo>
                    <a:pt x="260350" y="1071880"/>
                  </a:moveTo>
                  <a:lnTo>
                    <a:pt x="0" y="914400"/>
                  </a:lnTo>
                  <a:lnTo>
                    <a:pt x="524510" y="48260"/>
                  </a:lnTo>
                  <a:lnTo>
                    <a:pt x="941070" y="516890"/>
                  </a:lnTo>
                  <a:lnTo>
                    <a:pt x="1245870" y="0"/>
                  </a:lnTo>
                  <a:lnTo>
                    <a:pt x="1604010" y="500380"/>
                  </a:lnTo>
                  <a:lnTo>
                    <a:pt x="1941830" y="15240"/>
                  </a:lnTo>
                  <a:lnTo>
                    <a:pt x="2527300" y="787400"/>
                  </a:lnTo>
                  <a:lnTo>
                    <a:pt x="2284730" y="971550"/>
                  </a:lnTo>
                  <a:lnTo>
                    <a:pt x="1951990" y="533400"/>
                  </a:lnTo>
                  <a:lnTo>
                    <a:pt x="1607820" y="1028700"/>
                  </a:lnTo>
                  <a:lnTo>
                    <a:pt x="1271270" y="557530"/>
                  </a:lnTo>
                  <a:lnTo>
                    <a:pt x="990600" y="1031240"/>
                  </a:lnTo>
                  <a:lnTo>
                    <a:pt x="571500" y="560070"/>
                  </a:lnTo>
                  <a:close/>
                </a:path>
              </a:pathLst>
            </a:custGeom>
            <a:solidFill>
              <a:srgbClr val="000000"/>
            </a:solidFill>
          </p:spPr>
        </p:sp>
      </p:grpSp>
      <p:grpSp>
        <p:nvGrpSpPr>
          <p:cNvPr name="Group 8" id="8"/>
          <p:cNvGrpSpPr>
            <a:grpSpLocks noChangeAspect="true"/>
          </p:cNvGrpSpPr>
          <p:nvPr/>
        </p:nvGrpSpPr>
        <p:grpSpPr>
          <a:xfrm rot="8334095">
            <a:off x="5360382" y="2435193"/>
            <a:ext cx="762339" cy="323324"/>
            <a:chOff x="0" y="0"/>
            <a:chExt cx="2527300" cy="1071880"/>
          </a:xfrm>
        </p:grpSpPr>
        <p:sp>
          <p:nvSpPr>
            <p:cNvPr name="Freeform 9" id="9"/>
            <p:cNvSpPr/>
            <p:nvPr/>
          </p:nvSpPr>
          <p:spPr>
            <a:xfrm flipH="false" flipV="false" rot="0">
              <a:off x="0" y="0"/>
              <a:ext cx="2527300" cy="1071880"/>
            </a:xfrm>
            <a:custGeom>
              <a:avLst/>
              <a:gdLst/>
              <a:ahLst/>
              <a:cxnLst/>
              <a:rect r="r" b="b" t="t" l="l"/>
              <a:pathLst>
                <a:path h="1071880" w="2527300">
                  <a:moveTo>
                    <a:pt x="260350" y="1071880"/>
                  </a:moveTo>
                  <a:lnTo>
                    <a:pt x="0" y="914400"/>
                  </a:lnTo>
                  <a:lnTo>
                    <a:pt x="524510" y="48260"/>
                  </a:lnTo>
                  <a:lnTo>
                    <a:pt x="941070" y="516890"/>
                  </a:lnTo>
                  <a:lnTo>
                    <a:pt x="1245870" y="0"/>
                  </a:lnTo>
                  <a:lnTo>
                    <a:pt x="1604010" y="500380"/>
                  </a:lnTo>
                  <a:lnTo>
                    <a:pt x="1941830" y="15240"/>
                  </a:lnTo>
                  <a:lnTo>
                    <a:pt x="2527300" y="787400"/>
                  </a:lnTo>
                  <a:lnTo>
                    <a:pt x="2284730" y="971550"/>
                  </a:lnTo>
                  <a:lnTo>
                    <a:pt x="1951990" y="533400"/>
                  </a:lnTo>
                  <a:lnTo>
                    <a:pt x="1607820" y="1028700"/>
                  </a:lnTo>
                  <a:lnTo>
                    <a:pt x="1271270" y="557530"/>
                  </a:lnTo>
                  <a:lnTo>
                    <a:pt x="990600" y="1031240"/>
                  </a:lnTo>
                  <a:lnTo>
                    <a:pt x="571500" y="560070"/>
                  </a:lnTo>
                  <a:close/>
                </a:path>
              </a:pathLst>
            </a:custGeom>
            <a:solidFill>
              <a:srgbClr val="000000"/>
            </a:solidFill>
          </p:spPr>
        </p:sp>
      </p:grpSp>
      <p:grpSp>
        <p:nvGrpSpPr>
          <p:cNvPr name="Group 10" id="10"/>
          <p:cNvGrpSpPr/>
          <p:nvPr/>
        </p:nvGrpSpPr>
        <p:grpSpPr>
          <a:xfrm rot="0">
            <a:off x="3905305" y="8393887"/>
            <a:ext cx="506318" cy="50631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a:solidFill>
                <a:srgbClr val="000000"/>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3359"/>
                </a:lnSpc>
              </a:pPr>
            </a:p>
          </p:txBody>
        </p:sp>
      </p:grpSp>
      <p:grpSp>
        <p:nvGrpSpPr>
          <p:cNvPr name="Group 13" id="13"/>
          <p:cNvGrpSpPr/>
          <p:nvPr/>
        </p:nvGrpSpPr>
        <p:grpSpPr>
          <a:xfrm rot="0">
            <a:off x="522382" y="4913803"/>
            <a:ext cx="506318" cy="506318"/>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a:solidFill>
                <a:srgbClr val="000000"/>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3359"/>
                </a:lnSpc>
              </a:pPr>
            </a:p>
          </p:txBody>
        </p:sp>
      </p:grpSp>
      <p:sp>
        <p:nvSpPr>
          <p:cNvPr name="Freeform 16" id="16"/>
          <p:cNvSpPr/>
          <p:nvPr/>
        </p:nvSpPr>
        <p:spPr>
          <a:xfrm flipH="false" flipV="false" rot="0">
            <a:off x="-1715033" y="6096017"/>
            <a:ext cx="6620529" cy="8182676"/>
          </a:xfrm>
          <a:custGeom>
            <a:avLst/>
            <a:gdLst/>
            <a:ahLst/>
            <a:cxnLst/>
            <a:rect r="r" b="b" t="t" l="l"/>
            <a:pathLst>
              <a:path h="8182676" w="6620529">
                <a:moveTo>
                  <a:pt x="0" y="0"/>
                </a:moveTo>
                <a:lnTo>
                  <a:pt x="6620528" y="0"/>
                </a:lnTo>
                <a:lnTo>
                  <a:pt x="6620528" y="8182676"/>
                </a:lnTo>
                <a:lnTo>
                  <a:pt x="0" y="818267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7" id="17"/>
          <p:cNvSpPr/>
          <p:nvPr/>
        </p:nvSpPr>
        <p:spPr>
          <a:xfrm flipH="false" flipV="false" rot="0">
            <a:off x="8713410" y="2150370"/>
            <a:ext cx="9461133" cy="6749835"/>
          </a:xfrm>
          <a:custGeom>
            <a:avLst/>
            <a:gdLst/>
            <a:ahLst/>
            <a:cxnLst/>
            <a:rect r="r" b="b" t="t" l="l"/>
            <a:pathLst>
              <a:path h="6749835" w="9461133">
                <a:moveTo>
                  <a:pt x="0" y="0"/>
                </a:moveTo>
                <a:lnTo>
                  <a:pt x="9461133" y="0"/>
                </a:lnTo>
                <a:lnTo>
                  <a:pt x="9461133" y="6749835"/>
                </a:lnTo>
                <a:lnTo>
                  <a:pt x="0" y="6749835"/>
                </a:lnTo>
                <a:lnTo>
                  <a:pt x="0" y="0"/>
                </a:lnTo>
                <a:close/>
              </a:path>
            </a:pathLst>
          </a:custGeom>
          <a:blipFill>
            <a:blip r:embed="rId6"/>
            <a:stretch>
              <a:fillRect l="0" t="-20084" r="0" b="-20084"/>
            </a:stretch>
          </a:blipFill>
        </p:spPr>
      </p:sp>
      <p:sp>
        <p:nvSpPr>
          <p:cNvPr name="Freeform 18" id="18"/>
          <p:cNvSpPr/>
          <p:nvPr/>
        </p:nvSpPr>
        <p:spPr>
          <a:xfrm flipH="false" flipV="false" rot="0">
            <a:off x="173829" y="2590091"/>
            <a:ext cx="8475588" cy="4119609"/>
          </a:xfrm>
          <a:custGeom>
            <a:avLst/>
            <a:gdLst/>
            <a:ahLst/>
            <a:cxnLst/>
            <a:rect r="r" b="b" t="t" l="l"/>
            <a:pathLst>
              <a:path h="4119609" w="8475588">
                <a:moveTo>
                  <a:pt x="0" y="0"/>
                </a:moveTo>
                <a:lnTo>
                  <a:pt x="8475588" y="0"/>
                </a:lnTo>
                <a:lnTo>
                  <a:pt x="8475588" y="4119609"/>
                </a:lnTo>
                <a:lnTo>
                  <a:pt x="0" y="4119609"/>
                </a:lnTo>
                <a:lnTo>
                  <a:pt x="0" y="0"/>
                </a:lnTo>
                <a:close/>
              </a:path>
            </a:pathLst>
          </a:custGeom>
          <a:blipFill>
            <a:blip r:embed="rId7"/>
            <a:stretch>
              <a:fillRect l="0" t="0" r="0" b="0"/>
            </a:stretch>
          </a:blipFill>
        </p:spPr>
      </p:sp>
      <p:sp>
        <p:nvSpPr>
          <p:cNvPr name="TextBox 19" id="19"/>
          <p:cNvSpPr txBox="true"/>
          <p:nvPr/>
        </p:nvSpPr>
        <p:spPr>
          <a:xfrm rot="0">
            <a:off x="4411623" y="1068996"/>
            <a:ext cx="9464753" cy="923925"/>
          </a:xfrm>
          <a:prstGeom prst="rect">
            <a:avLst/>
          </a:prstGeom>
        </p:spPr>
        <p:txBody>
          <a:bodyPr anchor="t" rtlCol="false" tIns="0" lIns="0" bIns="0" rIns="0">
            <a:spAutoFit/>
          </a:bodyPr>
          <a:lstStyle/>
          <a:p>
            <a:pPr>
              <a:lnSpc>
                <a:spcPts val="6839"/>
              </a:lnSpc>
            </a:pPr>
            <a:r>
              <a:rPr lang="en-US" sz="7200">
                <a:solidFill>
                  <a:srgbClr val="000000"/>
                </a:solidFill>
                <a:latin typeface="Archivo Black"/>
              </a:rPr>
              <a:t>CLASS DIAGRAM</a:t>
            </a:r>
          </a:p>
        </p:txBody>
      </p:sp>
      <p:sp>
        <p:nvSpPr>
          <p:cNvPr name="TextBox 20" id="20"/>
          <p:cNvSpPr txBox="true"/>
          <p:nvPr/>
        </p:nvSpPr>
        <p:spPr>
          <a:xfrm rot="0">
            <a:off x="8871058" y="2343172"/>
            <a:ext cx="8789814" cy="5461686"/>
          </a:xfrm>
          <a:prstGeom prst="rect">
            <a:avLst/>
          </a:prstGeom>
        </p:spPr>
        <p:txBody>
          <a:bodyPr anchor="t" rtlCol="false" tIns="0" lIns="0" bIns="0" rIns="0">
            <a:spAutoFit/>
          </a:bodyPr>
          <a:lstStyle/>
          <a:p>
            <a:pPr marL="511365" indent="-255683" lvl="1">
              <a:lnSpc>
                <a:spcPts val="3315"/>
              </a:lnSpc>
              <a:buFont typeface="Arial"/>
              <a:buChar char="•"/>
            </a:pPr>
            <a:r>
              <a:rPr lang="en-US" sz="2368">
                <a:solidFill>
                  <a:srgbClr val="000000"/>
                </a:solidFill>
                <a:latin typeface="Open Sans"/>
              </a:rPr>
              <a:t>Diagram ini terdiri dari 4 class yaitu:</a:t>
            </a:r>
          </a:p>
          <a:p>
            <a:pPr>
              <a:lnSpc>
                <a:spcPts val="3315"/>
              </a:lnSpc>
            </a:pPr>
            <a:r>
              <a:rPr lang="en-US" sz="2368">
                <a:solidFill>
                  <a:srgbClr val="000000"/>
                </a:solidFill>
                <a:latin typeface="Open Sans"/>
              </a:rPr>
              <a:t>       class </a:t>
            </a:r>
            <a:r>
              <a:rPr lang="en-US" sz="2368">
                <a:solidFill>
                  <a:srgbClr val="000000"/>
                </a:solidFill>
                <a:latin typeface="Open Sans Bold"/>
              </a:rPr>
              <a:t>Question</a:t>
            </a:r>
          </a:p>
          <a:p>
            <a:pPr>
              <a:lnSpc>
                <a:spcPts val="3315"/>
              </a:lnSpc>
            </a:pPr>
            <a:r>
              <a:rPr lang="en-US" sz="2368">
                <a:solidFill>
                  <a:srgbClr val="000000"/>
                </a:solidFill>
                <a:latin typeface="Open Sans Bold"/>
              </a:rPr>
              <a:t>       </a:t>
            </a:r>
            <a:r>
              <a:rPr lang="en-US" sz="2368">
                <a:solidFill>
                  <a:srgbClr val="000000"/>
                </a:solidFill>
                <a:latin typeface="Open Sans"/>
              </a:rPr>
              <a:t>class </a:t>
            </a:r>
            <a:r>
              <a:rPr lang="en-US" sz="2368">
                <a:solidFill>
                  <a:srgbClr val="000000"/>
                </a:solidFill>
                <a:latin typeface="Open Sans Bold"/>
              </a:rPr>
              <a:t>Answers</a:t>
            </a:r>
          </a:p>
          <a:p>
            <a:pPr>
              <a:lnSpc>
                <a:spcPts val="3315"/>
              </a:lnSpc>
            </a:pPr>
            <a:r>
              <a:rPr lang="en-US" sz="2368">
                <a:solidFill>
                  <a:srgbClr val="000000"/>
                </a:solidFill>
                <a:latin typeface="Open Sans Bold"/>
              </a:rPr>
              <a:t>       </a:t>
            </a:r>
            <a:r>
              <a:rPr lang="en-US" sz="2368">
                <a:solidFill>
                  <a:srgbClr val="000000"/>
                </a:solidFill>
                <a:latin typeface="Open Sans"/>
              </a:rPr>
              <a:t>class</a:t>
            </a:r>
            <a:r>
              <a:rPr lang="en-US" sz="2368">
                <a:solidFill>
                  <a:srgbClr val="000000"/>
                </a:solidFill>
                <a:latin typeface="Open Sans Bold"/>
              </a:rPr>
              <a:t> Recommed</a:t>
            </a:r>
          </a:p>
          <a:p>
            <a:pPr>
              <a:lnSpc>
                <a:spcPts val="3315"/>
              </a:lnSpc>
            </a:pPr>
            <a:r>
              <a:rPr lang="en-US" sz="2368">
                <a:solidFill>
                  <a:srgbClr val="000000"/>
                </a:solidFill>
                <a:latin typeface="Open Sans Bold"/>
              </a:rPr>
              <a:t>       </a:t>
            </a:r>
            <a:r>
              <a:rPr lang="en-US" sz="2368">
                <a:solidFill>
                  <a:srgbClr val="000000"/>
                </a:solidFill>
                <a:latin typeface="Open Sans"/>
              </a:rPr>
              <a:t>class</a:t>
            </a:r>
            <a:r>
              <a:rPr lang="en-US" sz="2368">
                <a:solidFill>
                  <a:srgbClr val="000000"/>
                </a:solidFill>
                <a:latin typeface="Open Sans Bold"/>
              </a:rPr>
              <a:t> Respond_Recommed_Answers </a:t>
            </a:r>
          </a:p>
          <a:p>
            <a:pPr marL="511365" indent="-255683" lvl="1">
              <a:lnSpc>
                <a:spcPts val="3315"/>
              </a:lnSpc>
              <a:buFont typeface="Arial"/>
              <a:buChar char="•"/>
            </a:pPr>
            <a:r>
              <a:rPr lang="en-US" sz="2368">
                <a:solidFill>
                  <a:srgbClr val="000000"/>
                </a:solidFill>
                <a:latin typeface="Open Sans"/>
              </a:rPr>
              <a:t>class </a:t>
            </a:r>
            <a:r>
              <a:rPr lang="en-US" sz="2368">
                <a:solidFill>
                  <a:srgbClr val="000000"/>
                </a:solidFill>
                <a:latin typeface="Open Sans Bold"/>
              </a:rPr>
              <a:t>Question</a:t>
            </a:r>
            <a:r>
              <a:rPr lang="en-US" sz="2368">
                <a:solidFill>
                  <a:srgbClr val="000000"/>
                </a:solidFill>
                <a:latin typeface="Open Sans"/>
              </a:rPr>
              <a:t> yang di dalam nya berisi(id_Question, Quest, dan Weight)</a:t>
            </a:r>
          </a:p>
          <a:p>
            <a:pPr marL="511365" indent="-255683" lvl="1">
              <a:lnSpc>
                <a:spcPts val="3315"/>
              </a:lnSpc>
              <a:buFont typeface="Arial"/>
              <a:buChar char="•"/>
            </a:pPr>
            <a:r>
              <a:rPr lang="en-US" sz="2368">
                <a:solidFill>
                  <a:srgbClr val="000000"/>
                </a:solidFill>
                <a:latin typeface="Open Sans"/>
              </a:rPr>
              <a:t>class </a:t>
            </a:r>
            <a:r>
              <a:rPr lang="en-US" sz="2368">
                <a:solidFill>
                  <a:srgbClr val="000000"/>
                </a:solidFill>
                <a:latin typeface="Open Sans Bold"/>
              </a:rPr>
              <a:t>Answers</a:t>
            </a:r>
            <a:r>
              <a:rPr lang="en-US" sz="2368">
                <a:solidFill>
                  <a:srgbClr val="000000"/>
                </a:solidFill>
                <a:latin typeface="Open Sans"/>
              </a:rPr>
              <a:t> yang di dalam nya berisi(id_Answers, Score, dan id_Question)</a:t>
            </a:r>
          </a:p>
          <a:p>
            <a:pPr marL="511365" indent="-255683" lvl="1">
              <a:lnSpc>
                <a:spcPts val="3315"/>
              </a:lnSpc>
              <a:buFont typeface="Arial"/>
              <a:buChar char="•"/>
            </a:pPr>
            <a:r>
              <a:rPr lang="en-US" sz="2368">
                <a:solidFill>
                  <a:srgbClr val="000000"/>
                </a:solidFill>
                <a:latin typeface="Open Sans"/>
              </a:rPr>
              <a:t>class</a:t>
            </a:r>
            <a:r>
              <a:rPr lang="en-US" sz="2368">
                <a:solidFill>
                  <a:srgbClr val="000000"/>
                </a:solidFill>
                <a:latin typeface="Open Sans Bold"/>
              </a:rPr>
              <a:t> Recommed</a:t>
            </a:r>
            <a:r>
              <a:rPr lang="en-US" sz="2368">
                <a:solidFill>
                  <a:srgbClr val="000000"/>
                </a:solidFill>
                <a:latin typeface="Open Sans"/>
              </a:rPr>
              <a:t> yang di dalam nya berisi(id_Recomend, Score, Suggest, dan id_Answers)</a:t>
            </a:r>
          </a:p>
          <a:p>
            <a:pPr marL="511365" indent="-255683" lvl="1">
              <a:lnSpc>
                <a:spcPts val="3315"/>
              </a:lnSpc>
              <a:buFont typeface="Arial"/>
              <a:buChar char="•"/>
            </a:pPr>
            <a:r>
              <a:rPr lang="en-US" sz="2368">
                <a:solidFill>
                  <a:srgbClr val="000000"/>
                </a:solidFill>
                <a:latin typeface="Open Sans"/>
              </a:rPr>
              <a:t>class </a:t>
            </a:r>
            <a:r>
              <a:rPr lang="en-US" sz="2368">
                <a:solidFill>
                  <a:srgbClr val="000000"/>
                </a:solidFill>
                <a:latin typeface="Open Sans Bold"/>
              </a:rPr>
              <a:t>Respond_Recommed_Answers</a:t>
            </a:r>
            <a:r>
              <a:rPr lang="en-US" sz="2368">
                <a:solidFill>
                  <a:srgbClr val="000000"/>
                </a:solidFill>
                <a:latin typeface="Open Sans"/>
              </a:rPr>
              <a:t> yang di dalam nya berisi(Email, id_Answers, Score_final)</a:t>
            </a:r>
          </a:p>
        </p:txBody>
      </p:sp>
      <p:sp>
        <p:nvSpPr>
          <p:cNvPr name="TextBox 21" id="21"/>
          <p:cNvSpPr txBox="true"/>
          <p:nvPr/>
        </p:nvSpPr>
        <p:spPr>
          <a:xfrm rot="0">
            <a:off x="1309283" y="3216643"/>
            <a:ext cx="169863" cy="148588"/>
          </a:xfrm>
          <a:prstGeom prst="rect">
            <a:avLst/>
          </a:prstGeom>
        </p:spPr>
        <p:txBody>
          <a:bodyPr anchor="t" rtlCol="false" tIns="0" lIns="0" bIns="0" rIns="0">
            <a:spAutoFit/>
          </a:bodyPr>
          <a:lstStyle/>
          <a:p>
            <a:pPr algn="ctr">
              <a:lnSpc>
                <a:spcPts val="1260"/>
              </a:lnSpc>
            </a:pPr>
            <a:r>
              <a:rPr lang="en-US" sz="900">
                <a:solidFill>
                  <a:srgbClr val="000000"/>
                </a:solidFill>
                <a:latin typeface="Open Sans"/>
              </a:rPr>
              <a:t>:int</a:t>
            </a:r>
          </a:p>
        </p:txBody>
      </p:sp>
      <p:sp>
        <p:nvSpPr>
          <p:cNvPr name="TextBox 22" id="22"/>
          <p:cNvSpPr txBox="true"/>
          <p:nvPr/>
        </p:nvSpPr>
        <p:spPr>
          <a:xfrm rot="0">
            <a:off x="5263109" y="2747215"/>
            <a:ext cx="169863" cy="148588"/>
          </a:xfrm>
          <a:prstGeom prst="rect">
            <a:avLst/>
          </a:prstGeom>
        </p:spPr>
        <p:txBody>
          <a:bodyPr anchor="t" rtlCol="false" tIns="0" lIns="0" bIns="0" rIns="0">
            <a:spAutoFit/>
          </a:bodyPr>
          <a:lstStyle/>
          <a:p>
            <a:pPr algn="ctr">
              <a:lnSpc>
                <a:spcPts val="1260"/>
              </a:lnSpc>
            </a:pPr>
            <a:r>
              <a:rPr lang="en-US" sz="900">
                <a:solidFill>
                  <a:srgbClr val="000000"/>
                </a:solidFill>
                <a:latin typeface="Open Sans"/>
              </a:rPr>
              <a:t>:int</a:t>
            </a:r>
          </a:p>
        </p:txBody>
      </p:sp>
      <p:sp>
        <p:nvSpPr>
          <p:cNvPr name="TextBox 23" id="23"/>
          <p:cNvSpPr txBox="true"/>
          <p:nvPr/>
        </p:nvSpPr>
        <p:spPr>
          <a:xfrm rot="0">
            <a:off x="3820374" y="5147912"/>
            <a:ext cx="169863" cy="148588"/>
          </a:xfrm>
          <a:prstGeom prst="rect">
            <a:avLst/>
          </a:prstGeom>
        </p:spPr>
        <p:txBody>
          <a:bodyPr anchor="t" rtlCol="false" tIns="0" lIns="0" bIns="0" rIns="0">
            <a:spAutoFit/>
          </a:bodyPr>
          <a:lstStyle/>
          <a:p>
            <a:pPr algn="ctr">
              <a:lnSpc>
                <a:spcPts val="1260"/>
              </a:lnSpc>
            </a:pPr>
            <a:r>
              <a:rPr lang="en-US" sz="900">
                <a:solidFill>
                  <a:srgbClr val="000000"/>
                </a:solidFill>
                <a:latin typeface="Open Sans"/>
              </a:rPr>
              <a:t>:int</a:t>
            </a:r>
          </a:p>
        </p:txBody>
      </p:sp>
      <p:sp>
        <p:nvSpPr>
          <p:cNvPr name="TextBox 24" id="24"/>
          <p:cNvSpPr txBox="true"/>
          <p:nvPr/>
        </p:nvSpPr>
        <p:spPr>
          <a:xfrm rot="0">
            <a:off x="3735443" y="5676867"/>
            <a:ext cx="169863" cy="148588"/>
          </a:xfrm>
          <a:prstGeom prst="rect">
            <a:avLst/>
          </a:prstGeom>
        </p:spPr>
        <p:txBody>
          <a:bodyPr anchor="t" rtlCol="false" tIns="0" lIns="0" bIns="0" rIns="0">
            <a:spAutoFit/>
          </a:bodyPr>
          <a:lstStyle/>
          <a:p>
            <a:pPr algn="ctr">
              <a:lnSpc>
                <a:spcPts val="1260"/>
              </a:lnSpc>
            </a:pPr>
            <a:r>
              <a:rPr lang="en-US" sz="900">
                <a:solidFill>
                  <a:srgbClr val="000000"/>
                </a:solidFill>
                <a:latin typeface="Open Sans"/>
              </a:rPr>
              <a:t>:int</a:t>
            </a:r>
          </a:p>
        </p:txBody>
      </p:sp>
      <p:sp>
        <p:nvSpPr>
          <p:cNvPr name="TextBox 25" id="25"/>
          <p:cNvSpPr txBox="true"/>
          <p:nvPr/>
        </p:nvSpPr>
        <p:spPr>
          <a:xfrm rot="0">
            <a:off x="6369710" y="5336302"/>
            <a:ext cx="169863" cy="148588"/>
          </a:xfrm>
          <a:prstGeom prst="rect">
            <a:avLst/>
          </a:prstGeom>
        </p:spPr>
        <p:txBody>
          <a:bodyPr anchor="t" rtlCol="false" tIns="0" lIns="0" bIns="0" rIns="0">
            <a:spAutoFit/>
          </a:bodyPr>
          <a:lstStyle/>
          <a:p>
            <a:pPr algn="ctr">
              <a:lnSpc>
                <a:spcPts val="1260"/>
              </a:lnSpc>
            </a:pPr>
            <a:r>
              <a:rPr lang="en-US" sz="900">
                <a:solidFill>
                  <a:srgbClr val="000000"/>
                </a:solidFill>
                <a:latin typeface="Open Sans"/>
              </a:rPr>
              <a:t>:int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73551" y="-498268"/>
            <a:ext cx="10284248" cy="10927013"/>
          </a:xfrm>
          <a:custGeom>
            <a:avLst/>
            <a:gdLst/>
            <a:ahLst/>
            <a:cxnLst/>
            <a:rect r="r" b="b" t="t" l="l"/>
            <a:pathLst>
              <a:path h="10927013" w="10284248">
                <a:moveTo>
                  <a:pt x="0" y="0"/>
                </a:moveTo>
                <a:lnTo>
                  <a:pt x="10284248" y="0"/>
                </a:lnTo>
                <a:lnTo>
                  <a:pt x="10284248" y="10927014"/>
                </a:lnTo>
                <a:lnTo>
                  <a:pt x="0" y="10927014"/>
                </a:lnTo>
                <a:lnTo>
                  <a:pt x="0" y="0"/>
                </a:lnTo>
                <a:close/>
              </a:path>
            </a:pathLst>
          </a:custGeom>
          <a:blipFill>
            <a:blip r:embed="rId2">
              <a:alphaModFix amt="9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0" y="0"/>
            <a:ext cx="6519008" cy="10428746"/>
          </a:xfrm>
          <a:custGeom>
            <a:avLst/>
            <a:gdLst/>
            <a:ahLst/>
            <a:cxnLst/>
            <a:rect r="r" b="b" t="t" l="l"/>
            <a:pathLst>
              <a:path h="10428746" w="6519008">
                <a:moveTo>
                  <a:pt x="0" y="0"/>
                </a:moveTo>
                <a:lnTo>
                  <a:pt x="6519008" y="0"/>
                </a:lnTo>
                <a:lnTo>
                  <a:pt x="6519008" y="10428746"/>
                </a:lnTo>
                <a:lnTo>
                  <a:pt x="0" y="10428746"/>
                </a:lnTo>
                <a:lnTo>
                  <a:pt x="0" y="0"/>
                </a:lnTo>
                <a:close/>
              </a:path>
            </a:pathLst>
          </a:custGeom>
          <a:blipFill>
            <a:blip r:embed="rId4"/>
            <a:stretch>
              <a:fillRect l="0" t="0" r="0" b="0"/>
            </a:stretch>
          </a:blipFill>
        </p:spPr>
      </p:sp>
      <p:sp>
        <p:nvSpPr>
          <p:cNvPr name="TextBox 4" id="4"/>
          <p:cNvSpPr txBox="true"/>
          <p:nvPr/>
        </p:nvSpPr>
        <p:spPr>
          <a:xfrm rot="0">
            <a:off x="7498202" y="551760"/>
            <a:ext cx="9835728" cy="848360"/>
          </a:xfrm>
          <a:prstGeom prst="rect">
            <a:avLst/>
          </a:prstGeom>
        </p:spPr>
        <p:txBody>
          <a:bodyPr anchor="t" rtlCol="false" tIns="0" lIns="0" bIns="0" rIns="0">
            <a:spAutoFit/>
          </a:bodyPr>
          <a:lstStyle/>
          <a:p>
            <a:pPr algn="ctr">
              <a:lnSpc>
                <a:spcPts val="6399"/>
              </a:lnSpc>
            </a:pPr>
            <a:r>
              <a:rPr lang="en-US" sz="6399">
                <a:solidFill>
                  <a:srgbClr val="000000"/>
                </a:solidFill>
                <a:latin typeface="Archivo Black Heavy"/>
              </a:rPr>
              <a:t>ACTIVITY DIAGRAM</a:t>
            </a:r>
          </a:p>
        </p:txBody>
      </p:sp>
      <p:sp>
        <p:nvSpPr>
          <p:cNvPr name="TextBox 5" id="5"/>
          <p:cNvSpPr txBox="true"/>
          <p:nvPr/>
        </p:nvSpPr>
        <p:spPr>
          <a:xfrm rot="0">
            <a:off x="9410697" y="1723060"/>
            <a:ext cx="8556331" cy="6657340"/>
          </a:xfrm>
          <a:prstGeom prst="rect">
            <a:avLst/>
          </a:prstGeom>
        </p:spPr>
        <p:txBody>
          <a:bodyPr anchor="t" rtlCol="false" tIns="0" lIns="0" bIns="0" rIns="0">
            <a:spAutoFit/>
          </a:bodyPr>
          <a:lstStyle/>
          <a:p>
            <a:pPr algn="just">
              <a:lnSpc>
                <a:spcPts val="2659"/>
              </a:lnSpc>
            </a:pPr>
            <a:r>
              <a:rPr lang="en-US" sz="1899">
                <a:solidFill>
                  <a:srgbClr val="000000"/>
                </a:solidFill>
                <a:latin typeface="Open Sans"/>
              </a:rPr>
              <a:t>pada activity diagram ini  dimulai dengan customer , dimana sustomer akan membuka sistem kuisoner, lalu sistem akan menampilkan halaman utama dan responden akan mengisi email</a:t>
            </a:r>
          </a:p>
          <a:p>
            <a:pPr algn="just">
              <a:lnSpc>
                <a:spcPts val="2659"/>
              </a:lnSpc>
            </a:pPr>
          </a:p>
          <a:p>
            <a:pPr algn="just">
              <a:lnSpc>
                <a:spcPts val="2659"/>
              </a:lnSpc>
            </a:pPr>
            <a:r>
              <a:rPr lang="en-US" sz="1899">
                <a:solidFill>
                  <a:srgbClr val="000000"/>
                </a:solidFill>
                <a:latin typeface="Open Sans"/>
              </a:rPr>
              <a:t>setelah mengisi email responden akan dialihkan ke halaman pengisian kuisoner untuk melakukakan mengisi kuisoner dan setelah selesai mengisi kuisoner responden akan meng submit kuisoner   </a:t>
            </a:r>
          </a:p>
          <a:p>
            <a:pPr algn="just">
              <a:lnSpc>
                <a:spcPts val="2659"/>
              </a:lnSpc>
            </a:pPr>
          </a:p>
          <a:p>
            <a:pPr algn="just">
              <a:lnSpc>
                <a:spcPts val="2659"/>
              </a:lnSpc>
            </a:pPr>
            <a:r>
              <a:rPr lang="en-US" sz="1899">
                <a:solidFill>
                  <a:srgbClr val="000000"/>
                </a:solidFill>
                <a:latin typeface="Open Sans"/>
              </a:rPr>
              <a:t>setelah submit kuisoner sistem akan meng cek jawaban kuisoner untuk memastikan pertanyaan sudah terjawab semua, jika pertanyaan masih ada yang belum terisi maka sistem akan kembali ke mengisi kuisoner</a:t>
            </a:r>
          </a:p>
          <a:p>
            <a:pPr algn="just">
              <a:lnSpc>
                <a:spcPts val="2659"/>
              </a:lnSpc>
            </a:pPr>
          </a:p>
          <a:p>
            <a:pPr algn="just">
              <a:lnSpc>
                <a:spcPts val="2659"/>
              </a:lnSpc>
            </a:pPr>
            <a:r>
              <a:rPr lang="en-US" sz="1899">
                <a:solidFill>
                  <a:srgbClr val="000000"/>
                </a:solidFill>
                <a:latin typeface="Open Sans"/>
              </a:rPr>
              <a:t>setelah pertanyaan terjawab dengan legngkap, sistem akan menyimpan jawaban  kuisoner untuk mengkalkulasikan scoring, </a:t>
            </a:r>
          </a:p>
          <a:p>
            <a:pPr algn="just">
              <a:lnSpc>
                <a:spcPts val="2659"/>
              </a:lnSpc>
            </a:pPr>
          </a:p>
          <a:p>
            <a:pPr algn="just">
              <a:lnSpc>
                <a:spcPts val="2659"/>
              </a:lnSpc>
            </a:pPr>
            <a:r>
              <a:rPr lang="en-US" sz="1899">
                <a:solidFill>
                  <a:srgbClr val="000000"/>
                </a:solidFill>
                <a:latin typeface="Open Sans"/>
              </a:rPr>
              <a:t>setelah scoring telah terkalkulasi, sistem akan menampilkan scoring untuk responden agar dapat melihat dan memberikan recomend answer yang harus dilakukakn ke PT</a:t>
            </a:r>
          </a:p>
          <a:p>
            <a:pPr algn="just">
              <a:lnSpc>
                <a:spcPts val="2659"/>
              </a:lnSpc>
            </a:pPr>
          </a:p>
          <a:p>
            <a:pPr algn="just">
              <a:lnSpc>
                <a:spcPts val="2659"/>
              </a:lnSpc>
            </a:pPr>
            <a:r>
              <a:rPr lang="en-US" sz="1899">
                <a:solidFill>
                  <a:srgbClr val="000000"/>
                </a:solidFill>
                <a:latin typeface="Open Sans"/>
              </a:rPr>
              <a:t>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79450" y="-480430"/>
            <a:ext cx="10284248" cy="10927013"/>
          </a:xfrm>
          <a:custGeom>
            <a:avLst/>
            <a:gdLst/>
            <a:ahLst/>
            <a:cxnLst/>
            <a:rect r="r" b="b" t="t" l="l"/>
            <a:pathLst>
              <a:path h="10927013" w="10284248">
                <a:moveTo>
                  <a:pt x="0" y="0"/>
                </a:moveTo>
                <a:lnTo>
                  <a:pt x="10284248" y="0"/>
                </a:lnTo>
                <a:lnTo>
                  <a:pt x="10284248" y="10927013"/>
                </a:lnTo>
                <a:lnTo>
                  <a:pt x="0" y="10927013"/>
                </a:lnTo>
                <a:lnTo>
                  <a:pt x="0" y="0"/>
                </a:lnTo>
                <a:close/>
              </a:path>
            </a:pathLst>
          </a:custGeom>
          <a:blipFill>
            <a:blip r:embed="rId2">
              <a:alphaModFix amt="9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778560"/>
            <a:ext cx="19220011" cy="4454943"/>
            <a:chOff x="0" y="0"/>
            <a:chExt cx="5062061" cy="1173318"/>
          </a:xfrm>
        </p:grpSpPr>
        <p:sp>
          <p:nvSpPr>
            <p:cNvPr name="Freeform 4" id="4"/>
            <p:cNvSpPr/>
            <p:nvPr/>
          </p:nvSpPr>
          <p:spPr>
            <a:xfrm flipH="false" flipV="false" rot="0">
              <a:off x="0" y="0"/>
              <a:ext cx="5062060" cy="1173318"/>
            </a:xfrm>
            <a:custGeom>
              <a:avLst/>
              <a:gdLst/>
              <a:ahLst/>
              <a:cxnLst/>
              <a:rect r="r" b="b" t="t" l="l"/>
              <a:pathLst>
                <a:path h="1173318" w="5062060">
                  <a:moveTo>
                    <a:pt x="0" y="0"/>
                  </a:moveTo>
                  <a:lnTo>
                    <a:pt x="5062060" y="0"/>
                  </a:lnTo>
                  <a:lnTo>
                    <a:pt x="5062060" y="1173318"/>
                  </a:lnTo>
                  <a:lnTo>
                    <a:pt x="0" y="1173318"/>
                  </a:lnTo>
                  <a:close/>
                </a:path>
              </a:pathLst>
            </a:custGeom>
            <a:solidFill>
              <a:srgbClr val="000000"/>
            </a:solidFill>
            <a:ln cap="sq">
              <a:noFill/>
              <a:prstDash val="solid"/>
              <a:miter/>
            </a:ln>
          </p:spPr>
        </p:sp>
        <p:sp>
          <p:nvSpPr>
            <p:cNvPr name="TextBox 5" id="5"/>
            <p:cNvSpPr txBox="true"/>
            <p:nvPr/>
          </p:nvSpPr>
          <p:spPr>
            <a:xfrm>
              <a:off x="0" y="-38100"/>
              <a:ext cx="5062061" cy="1211418"/>
            </a:xfrm>
            <a:prstGeom prst="rect">
              <a:avLst/>
            </a:prstGeom>
          </p:spPr>
          <p:txBody>
            <a:bodyPr anchor="ctr" rtlCol="false" tIns="50800" lIns="50800" bIns="50800" rIns="50800"/>
            <a:lstStyle/>
            <a:p>
              <a:pPr algn="ctr">
                <a:lnSpc>
                  <a:spcPts val="3359"/>
                </a:lnSpc>
              </a:pPr>
            </a:p>
          </p:txBody>
        </p:sp>
      </p:grpSp>
      <p:sp>
        <p:nvSpPr>
          <p:cNvPr name="Freeform 6" id="6"/>
          <p:cNvSpPr/>
          <p:nvPr/>
        </p:nvSpPr>
        <p:spPr>
          <a:xfrm flipH="false" flipV="false" rot="0">
            <a:off x="1699499" y="4285982"/>
            <a:ext cx="5289700" cy="4972318"/>
          </a:xfrm>
          <a:custGeom>
            <a:avLst/>
            <a:gdLst/>
            <a:ahLst/>
            <a:cxnLst/>
            <a:rect r="r" b="b" t="t" l="l"/>
            <a:pathLst>
              <a:path h="4972318" w="5289700">
                <a:moveTo>
                  <a:pt x="0" y="0"/>
                </a:moveTo>
                <a:lnTo>
                  <a:pt x="5289699" y="0"/>
                </a:lnTo>
                <a:lnTo>
                  <a:pt x="5289699" y="4972318"/>
                </a:lnTo>
                <a:lnTo>
                  <a:pt x="0" y="497231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9877632" y="7155284"/>
            <a:ext cx="6900345" cy="1462405"/>
          </a:xfrm>
          <a:prstGeom prst="rect">
            <a:avLst/>
          </a:prstGeom>
        </p:spPr>
        <p:txBody>
          <a:bodyPr anchor="t" rtlCol="false" tIns="0" lIns="0" bIns="0" rIns="0">
            <a:spAutoFit/>
          </a:bodyPr>
          <a:lstStyle/>
          <a:p>
            <a:pPr>
              <a:lnSpc>
                <a:spcPts val="3919"/>
              </a:lnSpc>
            </a:pPr>
            <a:r>
              <a:rPr lang="en-US" sz="2799">
                <a:solidFill>
                  <a:srgbClr val="000000"/>
                </a:solidFill>
                <a:latin typeface="Montserrat"/>
              </a:rPr>
              <a:t>Saya harap kalian bisa mendapatkan pengetahuan yang berguna dari presentasi ini. Semoga beruntung!</a:t>
            </a:r>
          </a:p>
        </p:txBody>
      </p:sp>
      <p:sp>
        <p:nvSpPr>
          <p:cNvPr name="TextBox 8" id="8"/>
          <p:cNvSpPr txBox="true"/>
          <p:nvPr/>
        </p:nvSpPr>
        <p:spPr>
          <a:xfrm rot="0">
            <a:off x="9877632" y="4712985"/>
            <a:ext cx="3972386" cy="1878330"/>
          </a:xfrm>
          <a:prstGeom prst="rect">
            <a:avLst/>
          </a:prstGeom>
        </p:spPr>
        <p:txBody>
          <a:bodyPr anchor="t" rtlCol="false" tIns="0" lIns="0" bIns="0" rIns="0">
            <a:spAutoFit/>
          </a:bodyPr>
          <a:lstStyle/>
          <a:p>
            <a:pPr>
              <a:lnSpc>
                <a:spcPts val="7200"/>
              </a:lnSpc>
            </a:pPr>
            <a:r>
              <a:rPr lang="en-US" sz="7200">
                <a:solidFill>
                  <a:srgbClr val="000000"/>
                </a:solidFill>
                <a:latin typeface="Archivo Black Heavy"/>
              </a:rPr>
              <a:t>Terima Kasih</a:t>
            </a:r>
          </a:p>
        </p:txBody>
      </p:sp>
      <p:grpSp>
        <p:nvGrpSpPr>
          <p:cNvPr name="Group 9" id="9"/>
          <p:cNvGrpSpPr>
            <a:grpSpLocks noChangeAspect="true"/>
          </p:cNvGrpSpPr>
          <p:nvPr/>
        </p:nvGrpSpPr>
        <p:grpSpPr>
          <a:xfrm rot="-8100000">
            <a:off x="7180625" y="5423814"/>
            <a:ext cx="762339" cy="323324"/>
            <a:chOff x="0" y="0"/>
            <a:chExt cx="2527300" cy="1071880"/>
          </a:xfrm>
        </p:grpSpPr>
        <p:sp>
          <p:nvSpPr>
            <p:cNvPr name="Freeform 10" id="10"/>
            <p:cNvSpPr/>
            <p:nvPr/>
          </p:nvSpPr>
          <p:spPr>
            <a:xfrm flipH="false" flipV="false" rot="0">
              <a:off x="0" y="0"/>
              <a:ext cx="2527300" cy="1071880"/>
            </a:xfrm>
            <a:custGeom>
              <a:avLst/>
              <a:gdLst/>
              <a:ahLst/>
              <a:cxnLst/>
              <a:rect r="r" b="b" t="t" l="l"/>
              <a:pathLst>
                <a:path h="1071880" w="2527300">
                  <a:moveTo>
                    <a:pt x="260350" y="1071880"/>
                  </a:moveTo>
                  <a:lnTo>
                    <a:pt x="0" y="914400"/>
                  </a:lnTo>
                  <a:lnTo>
                    <a:pt x="524510" y="48260"/>
                  </a:lnTo>
                  <a:lnTo>
                    <a:pt x="941070" y="516890"/>
                  </a:lnTo>
                  <a:lnTo>
                    <a:pt x="1245870" y="0"/>
                  </a:lnTo>
                  <a:lnTo>
                    <a:pt x="1604010" y="500380"/>
                  </a:lnTo>
                  <a:lnTo>
                    <a:pt x="1941830" y="15240"/>
                  </a:lnTo>
                  <a:lnTo>
                    <a:pt x="2527300" y="787400"/>
                  </a:lnTo>
                  <a:lnTo>
                    <a:pt x="2284730" y="971550"/>
                  </a:lnTo>
                  <a:lnTo>
                    <a:pt x="1951990" y="533400"/>
                  </a:lnTo>
                  <a:lnTo>
                    <a:pt x="1607820" y="1028700"/>
                  </a:lnTo>
                  <a:lnTo>
                    <a:pt x="1271270" y="557530"/>
                  </a:lnTo>
                  <a:lnTo>
                    <a:pt x="990600" y="1031240"/>
                  </a:lnTo>
                  <a:lnTo>
                    <a:pt x="571500" y="560070"/>
                  </a:lnTo>
                  <a:close/>
                </a:path>
              </a:pathLst>
            </a:custGeom>
            <a:solidFill>
              <a:srgbClr val="000000"/>
            </a:solidFill>
          </p:spPr>
        </p:sp>
      </p:grpSp>
      <p:grpSp>
        <p:nvGrpSpPr>
          <p:cNvPr name="Group 11" id="11"/>
          <p:cNvGrpSpPr/>
          <p:nvPr/>
        </p:nvGrpSpPr>
        <p:grpSpPr>
          <a:xfrm rot="0">
            <a:off x="1446339" y="6265823"/>
            <a:ext cx="506318" cy="50631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a:solidFill>
                <a:srgbClr val="000000"/>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3359"/>
                </a:lnSpc>
              </a:pPr>
            </a:p>
          </p:txBody>
        </p:sp>
      </p:grpSp>
      <p:grpSp>
        <p:nvGrpSpPr>
          <p:cNvPr name="Group 14" id="14"/>
          <p:cNvGrpSpPr/>
          <p:nvPr/>
        </p:nvGrpSpPr>
        <p:grpSpPr>
          <a:xfrm rot="0">
            <a:off x="15954330" y="4579635"/>
            <a:ext cx="506318" cy="50631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a:solidFill>
                <a:srgbClr val="000000"/>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3359"/>
                </a:lnSpc>
              </a:pPr>
            </a:p>
          </p:txBody>
        </p:sp>
      </p:grpSp>
      <p:grpSp>
        <p:nvGrpSpPr>
          <p:cNvPr name="Group 17" id="17"/>
          <p:cNvGrpSpPr>
            <a:grpSpLocks noChangeAspect="true"/>
          </p:cNvGrpSpPr>
          <p:nvPr/>
        </p:nvGrpSpPr>
        <p:grpSpPr>
          <a:xfrm rot="8501948">
            <a:off x="16478805" y="5786926"/>
            <a:ext cx="762339" cy="323324"/>
            <a:chOff x="0" y="0"/>
            <a:chExt cx="2527300" cy="1071880"/>
          </a:xfrm>
        </p:grpSpPr>
        <p:sp>
          <p:nvSpPr>
            <p:cNvPr name="Freeform 18" id="18"/>
            <p:cNvSpPr/>
            <p:nvPr/>
          </p:nvSpPr>
          <p:spPr>
            <a:xfrm flipH="false" flipV="false" rot="0">
              <a:off x="0" y="0"/>
              <a:ext cx="2527300" cy="1071880"/>
            </a:xfrm>
            <a:custGeom>
              <a:avLst/>
              <a:gdLst/>
              <a:ahLst/>
              <a:cxnLst/>
              <a:rect r="r" b="b" t="t" l="l"/>
              <a:pathLst>
                <a:path h="1071880" w="2527300">
                  <a:moveTo>
                    <a:pt x="260350" y="1071880"/>
                  </a:moveTo>
                  <a:lnTo>
                    <a:pt x="0" y="914400"/>
                  </a:lnTo>
                  <a:lnTo>
                    <a:pt x="524510" y="48260"/>
                  </a:lnTo>
                  <a:lnTo>
                    <a:pt x="941070" y="516890"/>
                  </a:lnTo>
                  <a:lnTo>
                    <a:pt x="1245870" y="0"/>
                  </a:lnTo>
                  <a:lnTo>
                    <a:pt x="1604010" y="500380"/>
                  </a:lnTo>
                  <a:lnTo>
                    <a:pt x="1941830" y="15240"/>
                  </a:lnTo>
                  <a:lnTo>
                    <a:pt x="2527300" y="787400"/>
                  </a:lnTo>
                  <a:lnTo>
                    <a:pt x="2284730" y="971550"/>
                  </a:lnTo>
                  <a:lnTo>
                    <a:pt x="1951990" y="533400"/>
                  </a:lnTo>
                  <a:lnTo>
                    <a:pt x="1607820" y="1028700"/>
                  </a:lnTo>
                  <a:lnTo>
                    <a:pt x="1271270" y="557530"/>
                  </a:lnTo>
                  <a:lnTo>
                    <a:pt x="990600" y="1031240"/>
                  </a:lnTo>
                  <a:lnTo>
                    <a:pt x="571500" y="560070"/>
                  </a:lnTo>
                  <a:close/>
                </a:path>
              </a:pathLst>
            </a:custGeom>
            <a:solidFill>
              <a:srgbClr val="000000"/>
            </a:solidFill>
          </p:spPr>
        </p:sp>
      </p:grpSp>
      <p:grpSp>
        <p:nvGrpSpPr>
          <p:cNvPr name="Group 19" id="19"/>
          <p:cNvGrpSpPr/>
          <p:nvPr/>
        </p:nvGrpSpPr>
        <p:grpSpPr>
          <a:xfrm rot="0">
            <a:off x="7998480" y="8111370"/>
            <a:ext cx="506318" cy="506318"/>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a:solidFill>
                <a:srgbClr val="000000"/>
              </a:solidFill>
              <a:prstDash val="solid"/>
              <a:miter/>
            </a:ln>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3359"/>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DAF3HsvsfjM</dc:identifier>
  <dcterms:modified xsi:type="dcterms:W3CDTF">2011-08-01T06:04:30Z</dcterms:modified>
  <cp:revision>1</cp:revision>
  <dc:title>PBO FRAMEWORK ISO 25010</dc:title>
</cp:coreProperties>
</file>

<file path=docProps/thumbnail.jpeg>
</file>